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36"/>
  </p:notesMasterIdLst>
  <p:sldIdLst>
    <p:sldId id="275" r:id="rId2"/>
    <p:sldId id="277" r:id="rId3"/>
    <p:sldId id="274" r:id="rId4"/>
    <p:sldId id="321" r:id="rId5"/>
    <p:sldId id="322" r:id="rId6"/>
    <p:sldId id="279" r:id="rId7"/>
    <p:sldId id="267" r:id="rId8"/>
    <p:sldId id="281" r:id="rId9"/>
    <p:sldId id="288" r:id="rId10"/>
    <p:sldId id="290" r:id="rId11"/>
    <p:sldId id="314" r:id="rId12"/>
    <p:sldId id="302" r:id="rId13"/>
    <p:sldId id="293" r:id="rId14"/>
    <p:sldId id="315" r:id="rId15"/>
    <p:sldId id="316" r:id="rId16"/>
    <p:sldId id="317" r:id="rId17"/>
    <p:sldId id="303" r:id="rId18"/>
    <p:sldId id="306" r:id="rId19"/>
    <p:sldId id="308" r:id="rId20"/>
    <p:sldId id="307" r:id="rId21"/>
    <p:sldId id="304" r:id="rId22"/>
    <p:sldId id="295" r:id="rId23"/>
    <p:sldId id="323" r:id="rId24"/>
    <p:sldId id="294" r:id="rId25"/>
    <p:sldId id="305" r:id="rId26"/>
    <p:sldId id="296" r:id="rId27"/>
    <p:sldId id="297" r:id="rId28"/>
    <p:sldId id="300" r:id="rId29"/>
    <p:sldId id="301" r:id="rId30"/>
    <p:sldId id="313" r:id="rId31"/>
    <p:sldId id="309" r:id="rId32"/>
    <p:sldId id="319" r:id="rId33"/>
    <p:sldId id="311" r:id="rId34"/>
    <p:sldId id="318" r:id="rId3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61" autoAdjust="0"/>
    <p:restoredTop sz="75481"/>
  </p:normalViewPr>
  <p:slideViewPr>
    <p:cSldViewPr snapToGrid="0" snapToObjects="1" showGuides="1">
      <p:cViewPr varScale="1">
        <p:scale>
          <a:sx n="125" d="100"/>
          <a:sy n="125" d="100"/>
        </p:scale>
        <p:origin x="1184" y="168"/>
      </p:cViewPr>
      <p:guideLst>
        <p:guide orient="horz" pos="1620"/>
        <p:guide pos="2803"/>
      </p:guideLst>
    </p:cSldViewPr>
  </p:slideViewPr>
  <p:outlineViewPr>
    <p:cViewPr>
      <p:scale>
        <a:sx n="33" d="100"/>
        <a:sy n="33" d="100"/>
      </p:scale>
      <p:origin x="0" y="-5432"/>
    </p:cViewPr>
  </p:outlineViewPr>
  <p:notesTextViewPr>
    <p:cViewPr>
      <p:scale>
        <a:sx n="100" d="100"/>
        <a:sy n="100" d="100"/>
      </p:scale>
      <p:origin x="0" y="0"/>
    </p:cViewPr>
  </p:notesTextViewPr>
  <p:notesViewPr>
    <p:cSldViewPr snapToGrid="0" snapToObjects="1">
      <p:cViewPr varScale="1">
        <p:scale>
          <a:sx n="96" d="100"/>
          <a:sy n="96" d="100"/>
        </p:scale>
        <p:origin x="22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Online_machine_learnin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621604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p:txBody>
      </p:sp>
      <p:sp>
        <p:nvSpPr>
          <p:cNvPr id="4" name="Slide Number Placeholder 3"/>
          <p:cNvSpPr>
            <a:spLocks noGrp="1"/>
          </p:cNvSpPr>
          <p:nvPr>
            <p:ph type="sldNum" sz="quarter" idx="10"/>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40448753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p:txBody>
      </p:sp>
      <p:sp>
        <p:nvSpPr>
          <p:cNvPr id="4" name="Slide Number Placeholder 3"/>
          <p:cNvSpPr>
            <a:spLocks noGrp="1"/>
          </p:cNvSpPr>
          <p:nvPr>
            <p:ph type="sldNum" sz="quarter" idx="10"/>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1363336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a:t>
            </a:r>
            <a:r>
              <a:rPr lang="en-US" dirty="0" err="1"/>
              <a:t>fundemental</a:t>
            </a:r>
            <a:r>
              <a:rPr lang="en-US" dirty="0"/>
              <a:t>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201055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3116111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866513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p:txBody>
      </p:sp>
      <p:sp>
        <p:nvSpPr>
          <p:cNvPr id="4" name="Slide Number Placeholder 3"/>
          <p:cNvSpPr>
            <a:spLocks noGrp="1"/>
          </p:cNvSpPr>
          <p:nvPr>
            <p:ph type="sldNum" sz="quarter" idx="10"/>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5133780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23381302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2952469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p:txBody>
      </p:sp>
      <p:sp>
        <p:nvSpPr>
          <p:cNvPr id="4" name="Slide Number Placeholder 3"/>
          <p:cNvSpPr>
            <a:spLocks noGrp="1"/>
          </p:cNvSpPr>
          <p:nvPr>
            <p:ph type="sldNum" sz="quarter" idx="10"/>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19146926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structure of the talk will be as follows</a:t>
            </a:r>
          </a:p>
        </p:txBody>
      </p:sp>
      <p:sp>
        <p:nvSpPr>
          <p:cNvPr id="4" name="Slide Number Placeholder 3"/>
          <p:cNvSpPr>
            <a:spLocks noGrp="1"/>
          </p:cNvSpPr>
          <p:nvPr>
            <p:ph type="sldNum" sz="quarter" idx="10"/>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2307288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238016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would like to present our contribution towards the Multiple-Instance learning paradigm, a MI SVM for classification using bad-representatives</a:t>
            </a:r>
          </a:p>
        </p:txBody>
      </p:sp>
      <p:sp>
        <p:nvSpPr>
          <p:cNvPr id="4" name="Slide Number Placeholder 3"/>
          <p:cNvSpPr>
            <a:spLocks noGrp="1"/>
          </p:cNvSpPr>
          <p:nvPr>
            <p:ph type="sldNum" sz="quarter" idx="10"/>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6670745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p:txBody>
      </p:sp>
      <p:sp>
        <p:nvSpPr>
          <p:cNvPr id="4" name="Slide Number Placeholder 3"/>
          <p:cNvSpPr>
            <a:spLocks noGrp="1"/>
          </p:cNvSpPr>
          <p:nvPr>
            <p:ph type="sldNum" sz="quarter" idx="10"/>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504173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p:txBody>
      </p:sp>
      <p:sp>
        <p:nvSpPr>
          <p:cNvPr id="4" name="Slide Number Placeholder 3"/>
          <p:cNvSpPr>
            <a:spLocks noGrp="1"/>
          </p:cNvSpPr>
          <p:nvPr>
            <p:ph type="sldNum" sz="quarter" idx="10"/>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3955706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545956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782902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8944568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4160964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973051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938079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3383479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555282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dirty="0"/>
              <a:t>Even though the proposals outperformed existing popular algorithms in each learning paradigm, the two popular and standard solvers used for our contributions have some disadvantages:</a:t>
            </a:r>
          </a:p>
          <a:p>
            <a:pPr marL="742950" lvl="1" indent="-285750">
              <a:buFont typeface="Arial" panose="020B0604020202020204" pitchFamily="34" charset="0"/>
              <a:buChar char="•"/>
            </a:pPr>
            <a:r>
              <a:rPr lang="en-US" sz="1600" dirty="0"/>
              <a:t>Although SMO provides an exact solution to the SVM QP problem, its performance is highly dependent on the SVM hyperparameters.</a:t>
            </a:r>
          </a:p>
          <a:p>
            <a:pPr marL="742950" lvl="1" indent="-285750">
              <a:buFont typeface="Arial" panose="020B0604020202020204" pitchFamily="34" charset="0"/>
              <a:buChar char="•"/>
            </a:pPr>
            <a:r>
              <a:rPr lang="en-US" sz="1600" dirty="0"/>
              <a:t>MATLAB’s QP solver is notoriously dependent on the size and complexity of the data. </a:t>
            </a:r>
          </a:p>
          <a:p>
            <a:pPr marL="742950" lvl="1" indent="-285750">
              <a:buFont typeface="Arial" panose="020B0604020202020204" pitchFamily="34" charset="0"/>
              <a:buChar char="•"/>
            </a:pPr>
            <a:endParaRPr lang="en-US" sz="1600" dirty="0"/>
          </a:p>
          <a:p>
            <a:pPr marL="342900" indent="-342900">
              <a:buFont typeface="Arial" panose="020B0604020202020204" pitchFamily="34" charset="0"/>
              <a:buChar char="•"/>
            </a:pPr>
            <a:r>
              <a:rPr lang="en-US" sz="2000" dirty="0"/>
              <a:t>To address these problems, the future work of this dissertation first aims to deal with these limitations without sacrificing accuracy for scalability with respect to large-scale problems, while maintaining applicability to small and medium sized datasets. </a:t>
            </a:r>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419631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What we would like to do is create an SVM within the online learning setting while remedying some of the hurdles of current online/stochastic learning algorithms.</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200" dirty="0"/>
              <a:t>This will consist of:</a:t>
            </a:r>
          </a:p>
          <a:p>
            <a:pPr marL="628650" lvl="1" indent="-171450">
              <a:buFont typeface="Arial" panose="020B0604020202020204" pitchFamily="34" charset="0"/>
              <a:buChar char="•"/>
            </a:pPr>
            <a:r>
              <a:rPr lang="en-US" sz="1200" dirty="0"/>
              <a:t>Devising a unique iterative procedure, as well as a novel method for identifying support vectors. Rather than randomly iterating over the data samples, the proposal will aim to reduce training time by selecting and updating the samples that are most incorrectly classified with respect to the current decision hyperplane. </a:t>
            </a:r>
          </a:p>
          <a:p>
            <a:endParaRPr lang="en-US" sz="1200" dirty="0"/>
          </a:p>
          <a:p>
            <a:pPr marL="628650" lvl="1" indent="-171450">
              <a:buFont typeface="Arial" panose="020B0604020202020204" pitchFamily="34" charset="0"/>
              <a:buChar char="•"/>
            </a:pPr>
            <a:r>
              <a:rPr lang="en-US" sz="1200" dirty="0"/>
              <a:t>Designing a novel stopping criteria by utilizing this support vector identification method. This aims to eliminate the added parameterization that is included with most online methods: the number of iterations performed by the algorithm needs to be set in advance. </a:t>
            </a:r>
          </a:p>
          <a:p>
            <a:endParaRPr lang="en-US" sz="1200" dirty="0"/>
          </a:p>
          <a:p>
            <a:pPr marL="628650" lvl="1" indent="-171450">
              <a:buFont typeface="Arial" panose="020B0604020202020204" pitchFamily="34" charset="0"/>
              <a:buChar char="•"/>
            </a:pPr>
            <a:r>
              <a:rPr lang="en-US" sz="1200" dirty="0"/>
              <a:t>Finally, we aim to apply, experiment and analyze the performance of the newly proposed method to a popular new online paradigm, learning from </a:t>
            </a:r>
            <a:r>
              <a:rPr lang="en-US" sz="1200" b="1" dirty="0"/>
              <a:t>streaming data</a:t>
            </a:r>
            <a:r>
              <a:rPr lang="en-US" sz="1200" dirty="0"/>
              <a:t>, where data is not persistent, rather it is transient over time. This challenging setting will test the new contribution’s performance on not only a dynamic data representation, but also on how efficiently computational resources are being used when learning is constrained over time. </a:t>
            </a:r>
          </a:p>
          <a:p>
            <a:endParaRPr lang="en-US" sz="1200" dirty="0"/>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3122111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concludes my presentation. More details on implementation, design, experimental environment, and such can be found in the following publications. </a:t>
            </a:r>
          </a:p>
          <a:p>
            <a:endParaRPr lang="en-US" dirty="0"/>
          </a:p>
          <a:p>
            <a:r>
              <a:rPr lang="en-US" dirty="0"/>
              <a:t>Thank you again for your attention.</a:t>
            </a:r>
          </a:p>
          <a:p>
            <a:endParaRPr lang="en-US" dirty="0"/>
          </a:p>
          <a:p>
            <a:endParaRPr lang="en-US" dirty="0"/>
          </a:p>
          <a:p>
            <a:endParaRPr lang="en-US" dirty="0"/>
          </a:p>
          <a:p>
            <a:endParaRPr lang="en-US" dirty="0"/>
          </a:p>
          <a:p>
            <a:r>
              <a:rPr lang="en-US" dirty="0"/>
              <a:t>Why SVMs:</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One specific benefit that these models have over SVMs is that their size is fixed: they are </a:t>
            </a:r>
            <a:r>
              <a:rPr lang="en-US" sz="1200" b="0" i="1" kern="1200" dirty="0">
                <a:solidFill>
                  <a:schemeClr val="tx1"/>
                </a:solidFill>
                <a:effectLst/>
                <a:latin typeface="+mn-lt"/>
                <a:ea typeface="+mn-ea"/>
                <a:cs typeface="+mn-cs"/>
              </a:rPr>
              <a:t>parametric </a:t>
            </a:r>
            <a:r>
              <a:rPr lang="en-US" sz="1200" b="0" i="0" kern="1200" dirty="0">
                <a:solidFill>
                  <a:schemeClr val="tx1"/>
                </a:solidFill>
                <a:effectLst/>
                <a:latin typeface="+mn-lt"/>
                <a:ea typeface="+mn-ea"/>
                <a:cs typeface="+mn-cs"/>
              </a:rPr>
              <a:t>models, while SVMs are non-parametric. That is, in an ANN you have a bunch of hidden layers with sizes </a:t>
            </a:r>
            <a:r>
              <a:rPr lang="en-US" sz="1200" b="0" i="1" kern="1200" dirty="0">
                <a:solidFill>
                  <a:schemeClr val="tx1"/>
                </a:solidFill>
                <a:effectLst/>
                <a:latin typeface="+mn-lt"/>
                <a:ea typeface="+mn-ea"/>
                <a:cs typeface="+mn-cs"/>
              </a:rPr>
              <a:t>h</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through </a:t>
            </a:r>
            <a:r>
              <a:rPr lang="en-US" sz="1200" b="0" i="1" kern="1200" dirty="0" err="1">
                <a:solidFill>
                  <a:schemeClr val="tx1"/>
                </a:solidFill>
                <a:effectLst/>
                <a:latin typeface="+mn-lt"/>
                <a:ea typeface="+mn-ea"/>
                <a:cs typeface="+mn-cs"/>
              </a:rPr>
              <a:t>h</a:t>
            </a:r>
            <a:r>
              <a:rPr lang="en-US" sz="1200" b="0" i="1" kern="1200" baseline="-25000" dirty="0" err="1">
                <a:solidFill>
                  <a:schemeClr val="tx1"/>
                </a:solidFill>
                <a:effectLst/>
                <a:latin typeface="+mn-lt"/>
                <a:ea typeface="+mn-ea"/>
                <a:cs typeface="+mn-cs"/>
              </a:rPr>
              <a:t>n</a:t>
            </a:r>
            <a:r>
              <a:rPr lang="en-US" sz="1200" b="0" i="0" kern="1200" dirty="0">
                <a:solidFill>
                  <a:schemeClr val="tx1"/>
                </a:solidFill>
                <a:effectLst/>
                <a:latin typeface="+mn-lt"/>
                <a:ea typeface="+mn-ea"/>
                <a:cs typeface="+mn-cs"/>
              </a:rPr>
              <a:t> depending on the number of features, plus bias parameters, and those make up your model. </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By contrast, an SVM (at least a kernelized one) consists of a set of support vectors, selected from the training set, with a weight for each. In the worst case, the number of support vectors is exactly the number of training samples (though that mainly occurs with small training sets or in degenerate cases) and in general its model size scales linearly. In natural language processing, SVM classifiers with tens of thousands of support vectors, each having hundreds of thousands of features, is not unheard of.</a:t>
            </a:r>
          </a:p>
          <a:p>
            <a:pPr marL="171450" indent="-171450" fontAlgn="base">
              <a:buFont typeface="Arial" panose="020B0604020202020204" pitchFamily="34" charset="0"/>
              <a:buChar char="•"/>
            </a:pPr>
            <a:r>
              <a:rPr lang="en-US" sz="1200" b="0" i="0" kern="1200" dirty="0">
                <a:solidFill>
                  <a:schemeClr val="tx1"/>
                </a:solidFill>
                <a:effectLst/>
                <a:latin typeface="+mn-lt"/>
                <a:ea typeface="+mn-ea"/>
                <a:cs typeface="+mn-cs"/>
              </a:rPr>
              <a:t>Also, </a:t>
            </a:r>
            <a:r>
              <a:rPr lang="en-US" sz="1200" b="0" i="0" u="none" strike="noStrike" kern="1200" dirty="0">
                <a:solidFill>
                  <a:schemeClr val="tx1"/>
                </a:solidFill>
                <a:effectLst/>
                <a:latin typeface="+mn-lt"/>
                <a:ea typeface="+mn-ea"/>
                <a:cs typeface="+mn-cs"/>
                <a:hlinkClick r:id="rId3"/>
              </a:rPr>
              <a:t>online training</a:t>
            </a:r>
            <a:r>
              <a:rPr lang="en-US" sz="1200" b="0" i="0" kern="1200" dirty="0">
                <a:solidFill>
                  <a:schemeClr val="tx1"/>
                </a:solidFill>
                <a:effectLst/>
                <a:latin typeface="+mn-lt"/>
                <a:ea typeface="+mn-ea"/>
                <a:cs typeface="+mn-cs"/>
              </a:rPr>
              <a:t> of FF nets is very simple compared to online SVM fitting, and predicting can be quite a bit faster.</a:t>
            </a:r>
          </a:p>
          <a:p>
            <a:pPr marL="171450" indent="-171450" fontAlgn="base">
              <a:buFont typeface="Arial" panose="020B0604020202020204" pitchFamily="34" charset="0"/>
              <a:buChar char="•"/>
            </a:pPr>
            <a:r>
              <a:rPr lang="en-US" sz="1200" b="1" i="0" kern="1200" dirty="0">
                <a:solidFill>
                  <a:schemeClr val="tx1"/>
                </a:solidFill>
                <a:effectLst/>
                <a:latin typeface="+mn-lt"/>
                <a:ea typeface="+mn-ea"/>
                <a:cs typeface="+mn-cs"/>
              </a:rPr>
              <a:t>EDIT</a:t>
            </a:r>
            <a:r>
              <a:rPr lang="en-US" sz="1200" b="0" i="0" kern="1200" dirty="0">
                <a:solidFill>
                  <a:schemeClr val="tx1"/>
                </a:solidFill>
                <a:effectLst/>
                <a:latin typeface="+mn-lt"/>
                <a:ea typeface="+mn-ea"/>
                <a:cs typeface="+mn-cs"/>
              </a:rPr>
              <a:t>: all of the above pertains to the general case of kernelized SVMs. Linear SVM are a special case in that they </a:t>
            </a:r>
            <a:r>
              <a:rPr lang="en-US" sz="1200" b="0" i="1" kern="1200" dirty="0">
                <a:solidFill>
                  <a:schemeClr val="tx1"/>
                </a:solidFill>
                <a:effectLst/>
                <a:latin typeface="+mn-lt"/>
                <a:ea typeface="+mn-ea"/>
                <a:cs typeface="+mn-cs"/>
              </a:rPr>
              <a:t>are</a:t>
            </a:r>
            <a:r>
              <a:rPr lang="en-US" sz="1200" b="0" i="0" kern="1200" dirty="0">
                <a:solidFill>
                  <a:schemeClr val="tx1"/>
                </a:solidFill>
                <a:effectLst/>
                <a:latin typeface="+mn-lt"/>
                <a:ea typeface="+mn-ea"/>
                <a:cs typeface="+mn-cs"/>
              </a:rPr>
              <a:t> parametric and allow online learning with simple algorithms such as stochastic gradient descent.</a:t>
            </a:r>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350978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p:txBody>
      </p:sp>
      <p:sp>
        <p:nvSpPr>
          <p:cNvPr id="4" name="Slide Number Placeholder 3"/>
          <p:cNvSpPr>
            <a:spLocks noGrp="1"/>
          </p:cNvSpPr>
          <p:nvPr>
            <p:ph type="sldNum" sz="quarter" idx="10"/>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1944514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p:txBody>
      </p:sp>
      <p:sp>
        <p:nvSpPr>
          <p:cNvPr id="4" name="Slide Number Placeholder 3"/>
          <p:cNvSpPr>
            <a:spLocks noGrp="1"/>
          </p:cNvSpPr>
          <p:nvPr>
            <p:ph type="sldNum" sz="quarter" idx="10"/>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519928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Our contributions are twofold.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MTL paradigm, we approached the specific problem of MTR and we present...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MIL paradigm, we present</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These contributions consist of both classification and regression problems, which can be solved by minimizing some sort of risk. </a:t>
            </a:r>
            <a:r>
              <a:rPr lang="en-US" sz="1200" kern="1200" dirty="0">
                <a:solidFill>
                  <a:schemeClr val="tx1"/>
                </a:solidFill>
                <a:effectLst/>
                <a:latin typeface="+mn-lt"/>
                <a:ea typeface="+mn-ea"/>
                <a:cs typeface="+mn-cs"/>
              </a:rPr>
              <a:t>The risk is defined as the loss incurred by our classifier function, with some </a:t>
            </a:r>
            <a:r>
              <a:rPr lang="en-US" sz="1200" kern="1200" dirty="0" err="1">
                <a:solidFill>
                  <a:schemeClr val="tx1"/>
                </a:solidFill>
                <a:effectLst/>
                <a:latin typeface="+mn-lt"/>
                <a:ea typeface="+mn-ea"/>
                <a:cs typeface="+mn-cs"/>
              </a:rPr>
              <a:t>regularizer</a:t>
            </a:r>
            <a:r>
              <a:rPr lang="en-US" sz="1200" kern="1200" dirty="0">
                <a:solidFill>
                  <a:schemeClr val="tx1"/>
                </a:solidFill>
                <a:effectLst/>
                <a:latin typeface="+mn-lt"/>
                <a:ea typeface="+mn-ea"/>
                <a:cs typeface="+mn-cs"/>
              </a:rPr>
              <a:t> in order to generalize the model. In our case, the Risk we want to minimize is that of the SVM problem.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736749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Now, I’d like to give a short background on SVMs in the context of both classification and regression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2285323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endParaRPr lang="en-US" dirty="0"/>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3068752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30912747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400">
                <a:solidFill>
                  <a:srgbClr val="333333"/>
                </a:solidFill>
                <a:latin typeface="Arial" panose="020B0604020202020204" pitchFamily="34" charset="0"/>
                <a:cs typeface="Arial" panose="020B0604020202020204" pitchFamily="34" charset="0"/>
              </a:defRPr>
            </a:lvl1pPr>
            <a:lvl2pPr>
              <a:defRPr sz="2000">
                <a:solidFill>
                  <a:srgbClr val="333333"/>
                </a:solidFill>
                <a:latin typeface="Arial" panose="020B0604020202020204" pitchFamily="34" charset="0"/>
                <a:cs typeface="Arial" panose="020B0604020202020204" pitchFamily="34" charset="0"/>
              </a:defRPr>
            </a:lvl2pPr>
            <a:lvl3pPr>
              <a:defRPr sz="1800">
                <a:solidFill>
                  <a:srgbClr val="333333"/>
                </a:solidFill>
                <a:latin typeface="Arial" panose="020B0604020202020204" pitchFamily="34" charset="0"/>
                <a:cs typeface="Arial" panose="020B0604020202020204" pitchFamily="34" charset="0"/>
              </a:defRPr>
            </a:lvl3pPr>
            <a:lvl4pPr>
              <a:defRPr sz="1600">
                <a:solidFill>
                  <a:srgbClr val="333333"/>
                </a:solidFill>
                <a:latin typeface="Arial" panose="020B0604020202020204" pitchFamily="34" charset="0"/>
                <a:cs typeface="Arial" panose="020B0604020202020204" pitchFamily="34" charset="0"/>
              </a:defRPr>
            </a:lvl4pPr>
            <a:lvl5pPr>
              <a:defRPr sz="16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83CC7164-237B-084A-95A3-79505A70A0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F75915-656B-C24E-974F-DB47180ABD04}"/>
              </a:ext>
            </a:extLst>
          </p:cNvPr>
          <p:cNvSpPr>
            <a:spLocks noGrp="1"/>
          </p:cNvSpPr>
          <p:nvPr>
            <p:ph type="sldNum" sz="quarter" idx="12"/>
          </p:nvPr>
        </p:nvSpPr>
        <p:spPr/>
        <p:txBody>
          <a:bodyPr/>
          <a:lstStyle/>
          <a:p>
            <a:fld id="{51F1AC64-B052-AA44-9FFA-523D4080C13E}" type="slidenum">
              <a:rPr lang="en-US" smtClean="0"/>
              <a:t>‹#›</a:t>
            </a:fld>
            <a:endParaRPr lang="en-US"/>
          </a:p>
        </p:txBody>
      </p: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spTree>
    <p:extLst>
      <p:ext uri="{BB962C8B-B14F-4D97-AF65-F5344CB8AC3E}">
        <p14:creationId xmlns:p14="http://schemas.microsoft.com/office/powerpoint/2010/main" val="1074586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A27B3AAF-F17E-3940-9B9D-72FA7D3419C5}"/>
              </a:ext>
            </a:extLst>
          </p:cNvPr>
          <p:cNvSpPr>
            <a:spLocks noGrp="1"/>
          </p:cNvSpPr>
          <p:nvPr>
            <p:ph type="ftr" sz="quarter" idx="11"/>
          </p:nvPr>
        </p:nvSpPr>
        <p:spPr/>
        <p:txBody>
          <a:bodyPr/>
          <a:lstStyle>
            <a:lvl1pPr>
              <a:defRPr sz="1100"/>
            </a:lvl1pPr>
          </a:lstStyle>
          <a:p>
            <a:endParaRPr lang="en-US"/>
          </a:p>
        </p:txBody>
      </p:sp>
      <p:sp>
        <p:nvSpPr>
          <p:cNvPr id="9" name="Slide Number Placeholder 8">
            <a:extLst>
              <a:ext uri="{FF2B5EF4-FFF2-40B4-BE49-F238E27FC236}">
                <a16:creationId xmlns:a16="http://schemas.microsoft.com/office/drawing/2014/main" id="{037028B8-10A1-5B47-91AA-BFAF0ADA0AAD}"/>
              </a:ext>
            </a:extLst>
          </p:cNvPr>
          <p:cNvSpPr>
            <a:spLocks noGrp="1"/>
          </p:cNvSpPr>
          <p:nvPr>
            <p:ph type="sldNum" sz="quarter" idx="12"/>
          </p:nvPr>
        </p:nvSpPr>
        <p:spPr/>
        <p:txBody>
          <a:bodyPr/>
          <a:lstStyle>
            <a:lvl1pPr>
              <a:defRPr sz="1100"/>
            </a:lvl1pPr>
          </a:lstStyle>
          <a:p>
            <a:fld id="{51F1AC64-B052-AA44-9FFA-523D4080C13E}" type="slidenum">
              <a:rPr lang="en-US" smtClean="0"/>
              <a:pPr/>
              <a:t>‹#›</a:t>
            </a:fld>
            <a:endParaRPr lang="en-US"/>
          </a:p>
        </p:txBody>
      </p:sp>
    </p:spTree>
    <p:extLst>
      <p:ext uri="{BB962C8B-B14F-4D97-AF65-F5344CB8AC3E}">
        <p14:creationId xmlns:p14="http://schemas.microsoft.com/office/powerpoint/2010/main" val="11085337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47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688707" y="4767266"/>
            <a:ext cx="3086100" cy="274637"/>
          </a:xfrm>
          <a:prstGeom prst="rect">
            <a:avLst/>
          </a:prstGeom>
        </p:spPr>
        <p:txBody>
          <a:bodyPr vert="horz" lIns="91440" tIns="45720" rIns="91440" bIns="45720" rtlCol="0" anchor="ctr"/>
          <a:lstStyle>
            <a:lvl1pPr algn="ctr">
              <a:defRPr sz="12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6902451" y="4767267"/>
            <a:ext cx="2057400" cy="274637"/>
          </a:xfrm>
          <a:prstGeom prst="rect">
            <a:avLst/>
          </a:prstGeom>
        </p:spPr>
        <p:txBody>
          <a:bodyPr vert="horz" lIns="91440" tIns="45720" rIns="91440" bIns="45720" rtlCol="0" anchor="ctr"/>
          <a:lstStyle>
            <a:lvl1pPr algn="r">
              <a:defRPr sz="12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0" y="4492073"/>
            <a:ext cx="4902200" cy="660400"/>
          </a:xfrm>
          <a:prstGeom prst="rect">
            <a:avLst/>
          </a:prstGeom>
          <a:effectLst>
            <a:outerShdw blurRad="152400" dist="25400" dir="16200000" sx="102000" sy="102000" algn="tl" rotWithShape="0">
              <a:srgbClr val="000000">
                <a:alpha val="20000"/>
              </a:srgbClr>
            </a:outerShdw>
          </a:effectLst>
        </p:spPr>
      </p:pic>
      <p:pic>
        <p:nvPicPr>
          <p:cNvPr id="12" name="Picture 11" descr="soe.png">
            <a:extLst>
              <a:ext uri="{FF2B5EF4-FFF2-40B4-BE49-F238E27FC236}">
                <a16:creationId xmlns:a16="http://schemas.microsoft.com/office/drawing/2014/main" id="{A7DFA219-E124-654D-A273-DCEA0B20D13F}"/>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1124116" y="4919163"/>
            <a:ext cx="1009373" cy="106410"/>
          </a:xfrm>
          <a:prstGeom prst="rect">
            <a:avLst/>
          </a:prstGeom>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1" r:id="rId3"/>
    <p:sldLayoutId id="2147483762" r:id="rId4"/>
    <p:sldLayoutId id="2147483763" r:id="rId5"/>
    <p:sldLayoutId id="2147483778" r:id="rId6"/>
  </p:sldLayoutIdLst>
  <p:hf hdr="0" ft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7" Type="http://schemas.openxmlformats.org/officeDocument/2006/relationships/image" Target="../media/image13.e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7.emf"/><Relationship Id="rId7"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23.png"/><Relationship Id="rId9" Type="http://schemas.openxmlformats.org/officeDocument/2006/relationships/image" Target="../media/image22.emf"/></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1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2.emf"/><Relationship Id="rId3" Type="http://schemas.openxmlformats.org/officeDocument/2006/relationships/image" Target="../media/image28.emf"/><Relationship Id="rId7"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35.png"/><Relationship Id="rId9" Type="http://schemas.openxmlformats.org/officeDocument/2006/relationships/image" Target="../media/image33.emf"/></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tiff"/><Relationship Id="rId7" Type="http://schemas.openxmlformats.org/officeDocument/2006/relationships/image" Target="../media/image41.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 Id="rId9" Type="http://schemas.openxmlformats.org/officeDocument/2006/relationships/image" Target="../media/image43.emf"/></Relationships>
</file>

<file path=ppt/slides/_rels/slide2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2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nul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4" name="Slide Number Placeholder 3">
            <a:extLst>
              <a:ext uri="{FF2B5EF4-FFF2-40B4-BE49-F238E27FC236}">
                <a16:creationId xmlns:a16="http://schemas.microsoft.com/office/drawing/2014/main" id="{926704FE-9CF5-8146-BFA2-DD074EE153A8}"/>
              </a:ext>
            </a:extLst>
          </p:cNvPr>
          <p:cNvSpPr>
            <a:spLocks noGrp="1"/>
          </p:cNvSpPr>
          <p:nvPr>
            <p:ph type="sldNum" sz="quarter" idx="12"/>
          </p:nvPr>
        </p:nvSpPr>
        <p:spPr/>
        <p:txBody>
          <a:bodyPr/>
          <a:lstStyle/>
          <a:p>
            <a:fld id="{51F1AC64-B052-AA44-9FFA-523D4080C13E}" type="slidenum">
              <a:rPr lang="en-US" smtClean="0"/>
              <a:t>1</a:t>
            </a:fld>
            <a:endParaRPr lang="en-US" dirty="0"/>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82A04-E8A7-A447-BBBA-44971EADAE92}"/>
              </a:ext>
            </a:extLst>
          </p:cNvPr>
          <p:cNvSpPr>
            <a:spLocks noGrp="1"/>
          </p:cNvSpPr>
          <p:nvPr>
            <p:ph type="title"/>
          </p:nvPr>
        </p:nvSpPr>
        <p:spPr/>
        <p:txBody>
          <a:bodyPr/>
          <a:lstStyle/>
          <a:p>
            <a:r>
              <a:rPr lang="en-US" dirty="0"/>
              <a:t>Support Vector Regression</a:t>
            </a:r>
          </a:p>
        </p:txBody>
      </p:sp>
      <p:sp>
        <p:nvSpPr>
          <p:cNvPr id="3" name="Content Placeholder 2">
            <a:extLst>
              <a:ext uri="{FF2B5EF4-FFF2-40B4-BE49-F238E27FC236}">
                <a16:creationId xmlns:a16="http://schemas.microsoft.com/office/drawing/2014/main" id="{2D769E6B-557F-0E44-80A8-43616BD0172B}"/>
              </a:ext>
            </a:extLst>
          </p:cNvPr>
          <p:cNvSpPr>
            <a:spLocks noGrp="1"/>
          </p:cNvSpPr>
          <p:nvPr>
            <p:ph idx="1"/>
          </p:nvPr>
        </p:nvSpPr>
        <p:spPr/>
        <p:txBody>
          <a:bodyPr/>
          <a:lstStyle/>
          <a:p>
            <a:pPr marL="0" indent="0">
              <a:buNone/>
            </a:pPr>
            <a:r>
              <a:rPr lang="en-US" dirty="0"/>
              <a:t> </a:t>
            </a:r>
          </a:p>
        </p:txBody>
      </p:sp>
      <p:sp>
        <p:nvSpPr>
          <p:cNvPr id="4" name="Slide Number Placeholder 3">
            <a:extLst>
              <a:ext uri="{FF2B5EF4-FFF2-40B4-BE49-F238E27FC236}">
                <a16:creationId xmlns:a16="http://schemas.microsoft.com/office/drawing/2014/main" id="{A007B84A-FBE3-7F43-BC31-E2F1595B15D8}"/>
              </a:ext>
            </a:extLst>
          </p:cNvPr>
          <p:cNvSpPr>
            <a:spLocks noGrp="1"/>
          </p:cNvSpPr>
          <p:nvPr>
            <p:ph type="sldNum" sz="quarter" idx="12"/>
          </p:nvPr>
        </p:nvSpPr>
        <p:spPr/>
        <p:txBody>
          <a:bodyPr/>
          <a:lstStyle/>
          <a:p>
            <a:fld id="{51F1AC64-B052-AA44-9FFA-523D4080C13E}" type="slidenum">
              <a:rPr lang="en-US" smtClean="0"/>
              <a:t>10</a:t>
            </a:fld>
            <a:endParaRPr lang="en-US"/>
          </a:p>
        </p:txBody>
      </p:sp>
      <p:pic>
        <p:nvPicPr>
          <p:cNvPr id="5" name="Picture 4">
            <a:extLst>
              <a:ext uri="{FF2B5EF4-FFF2-40B4-BE49-F238E27FC236}">
                <a16:creationId xmlns:a16="http://schemas.microsoft.com/office/drawing/2014/main" id="{4FED7767-FAE5-B842-9078-99366DAA0FD1}"/>
              </a:ext>
            </a:extLst>
          </p:cNvPr>
          <p:cNvPicPr>
            <a:picLocks noChangeAspect="1"/>
          </p:cNvPicPr>
          <p:nvPr/>
        </p:nvPicPr>
        <p:blipFill>
          <a:blip r:embed="rId3"/>
          <a:stretch>
            <a:fillRect/>
          </a:stretch>
        </p:blipFill>
        <p:spPr>
          <a:xfrm>
            <a:off x="229617" y="3209716"/>
            <a:ext cx="6106843" cy="1075637"/>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763364-E727-7849-8801-D9035EF38DC1}"/>
                  </a:ext>
                </a:extLst>
              </p:cNvPr>
              <p:cNvSpPr txBox="1"/>
              <p:nvPr/>
            </p:nvSpPr>
            <p:spPr>
              <a:xfrm>
                <a:off x="628651" y="2717009"/>
                <a:ext cx="3671711"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Vapnik’s </a:t>
                </a:r>
                <a14:m>
                  <m:oMath xmlns:m="http://schemas.openxmlformats.org/officeDocument/2006/math">
                    <m:r>
                      <a:rPr lang="en-US" sz="2000" i="1">
                        <a:latin typeface="Cambria Math" panose="02040503050406030204" pitchFamily="18" charset="0"/>
                        <a:cs typeface="Arial" panose="020B0604020202020204" pitchFamily="34" charset="0"/>
                      </a:rPr>
                      <m:t>𝜖</m:t>
                    </m:r>
                  </m:oMath>
                </a14:m>
                <a:r>
                  <a:rPr lang="en-US" sz="2000" dirty="0">
                    <a:latin typeface="Arial" panose="020B0604020202020204" pitchFamily="34" charset="0"/>
                    <a:cs typeface="Arial" panose="020B0604020202020204" pitchFamily="34" charset="0"/>
                  </a:rPr>
                  <a:t>-insensitivity loss:</a:t>
                </a:r>
              </a:p>
            </p:txBody>
          </p:sp>
        </mc:Choice>
        <mc:Fallback xmlns="">
          <p:sp>
            <p:nvSpPr>
              <p:cNvPr id="6" name="TextBox 5">
                <a:extLst>
                  <a:ext uri="{FF2B5EF4-FFF2-40B4-BE49-F238E27FC236}">
                    <a16:creationId xmlns:a16="http://schemas.microsoft.com/office/drawing/2014/main" id="{59763364-E727-7849-8801-D9035EF38DC1}"/>
                  </a:ext>
                </a:extLst>
              </p:cNvPr>
              <p:cNvSpPr txBox="1">
                <a:spLocks noRot="1" noChangeAspect="1" noMove="1" noResize="1" noEditPoints="1" noAdjustHandles="1" noChangeArrowheads="1" noChangeShapeType="1" noTextEdit="1"/>
              </p:cNvSpPr>
              <p:nvPr/>
            </p:nvSpPr>
            <p:spPr>
              <a:xfrm>
                <a:off x="628651" y="2717009"/>
                <a:ext cx="3671711" cy="400110"/>
              </a:xfrm>
              <a:prstGeom prst="rect">
                <a:avLst/>
              </a:prstGeom>
              <a:blipFill>
                <a:blip r:embed="rId4"/>
                <a:stretch>
                  <a:fillRect l="-1379" t="-6250" r="-345" b="-25000"/>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30F4F4B5-A666-4045-9E07-B8B77C68FB12}"/>
              </a:ext>
            </a:extLst>
          </p:cNvPr>
          <p:cNvPicPr>
            <a:picLocks noChangeAspect="1"/>
          </p:cNvPicPr>
          <p:nvPr/>
        </p:nvPicPr>
        <p:blipFill>
          <a:blip r:embed="rId5"/>
          <a:stretch>
            <a:fillRect/>
          </a:stretch>
        </p:blipFill>
        <p:spPr>
          <a:xfrm>
            <a:off x="6290994" y="714257"/>
            <a:ext cx="2623391" cy="2201235"/>
          </a:xfrm>
          <a:prstGeom prst="rect">
            <a:avLst/>
          </a:prstGeom>
        </p:spPr>
      </p:pic>
      <p:pic>
        <p:nvPicPr>
          <p:cNvPr id="9" name="Content Placeholder 4">
            <a:extLst>
              <a:ext uri="{FF2B5EF4-FFF2-40B4-BE49-F238E27FC236}">
                <a16:creationId xmlns:a16="http://schemas.microsoft.com/office/drawing/2014/main" id="{F95CF554-A30F-AF4D-A278-CF8E47BCADCE}"/>
              </a:ext>
            </a:extLst>
          </p:cNvPr>
          <p:cNvPicPr>
            <a:picLocks noChangeAspect="1"/>
          </p:cNvPicPr>
          <p:nvPr/>
        </p:nvPicPr>
        <p:blipFill>
          <a:blip r:embed="rId6"/>
          <a:stretch>
            <a:fillRect/>
          </a:stretch>
        </p:blipFill>
        <p:spPr>
          <a:xfrm>
            <a:off x="1117741" y="1676124"/>
            <a:ext cx="4729629" cy="613769"/>
          </a:xfrm>
          <a:prstGeom prst="rect">
            <a:avLst/>
          </a:prstGeom>
        </p:spPr>
      </p:pic>
      <p:pic>
        <p:nvPicPr>
          <p:cNvPr id="10" name="Picture 9">
            <a:extLst>
              <a:ext uri="{FF2B5EF4-FFF2-40B4-BE49-F238E27FC236}">
                <a16:creationId xmlns:a16="http://schemas.microsoft.com/office/drawing/2014/main" id="{E6BA6E9E-A9F7-A84D-AB24-0C4644DADF8D}"/>
              </a:ext>
            </a:extLst>
          </p:cNvPr>
          <p:cNvPicPr>
            <a:picLocks noChangeAspect="1"/>
          </p:cNvPicPr>
          <p:nvPr/>
        </p:nvPicPr>
        <p:blipFill>
          <a:blip r:embed="rId7"/>
          <a:stretch>
            <a:fillRect/>
          </a:stretch>
        </p:blipFill>
        <p:spPr>
          <a:xfrm>
            <a:off x="6345529" y="2803092"/>
            <a:ext cx="2590069" cy="2211035"/>
          </a:xfrm>
          <a:prstGeom prst="rect">
            <a:avLst/>
          </a:prstGeom>
        </p:spPr>
      </p:pic>
      <p:sp>
        <p:nvSpPr>
          <p:cNvPr id="11" name="TextBox 10">
            <a:extLst>
              <a:ext uri="{FF2B5EF4-FFF2-40B4-BE49-F238E27FC236}">
                <a16:creationId xmlns:a16="http://schemas.microsoft.com/office/drawing/2014/main" id="{0079E847-CB6F-4A43-AF8C-E08DCB6B05EE}"/>
              </a:ext>
            </a:extLst>
          </p:cNvPr>
          <p:cNvSpPr txBox="1"/>
          <p:nvPr/>
        </p:nvSpPr>
        <p:spPr>
          <a:xfrm>
            <a:off x="619582" y="1116384"/>
            <a:ext cx="2127505"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SVR problem:</a:t>
            </a:r>
          </a:p>
        </p:txBody>
      </p:sp>
      <p:sp>
        <p:nvSpPr>
          <p:cNvPr id="13" name="TextBox 12">
            <a:extLst>
              <a:ext uri="{FF2B5EF4-FFF2-40B4-BE49-F238E27FC236}">
                <a16:creationId xmlns:a16="http://schemas.microsoft.com/office/drawing/2014/main" id="{01B1F037-95BE-1347-9CA2-365AB86066CD}"/>
              </a:ext>
            </a:extLst>
          </p:cNvPr>
          <p:cNvSpPr txBox="1"/>
          <p:nvPr/>
        </p:nvSpPr>
        <p:spPr>
          <a:xfrm>
            <a:off x="4961106" y="380664"/>
            <a:ext cx="3554245"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Background</a:t>
            </a:r>
          </a:p>
        </p:txBody>
      </p:sp>
      <p:cxnSp>
        <p:nvCxnSpPr>
          <p:cNvPr id="14" name="Straight Connector 13">
            <a:extLst>
              <a:ext uri="{FF2B5EF4-FFF2-40B4-BE49-F238E27FC236}">
                <a16:creationId xmlns:a16="http://schemas.microsoft.com/office/drawing/2014/main" id="{F2FBCEC9-E2B3-954A-83EB-B96F455C8C83}"/>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2589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E2DEB-CC1A-8E4B-BEA3-0FBDCCA23621}"/>
              </a:ext>
            </a:extLst>
          </p:cNvPr>
          <p:cNvSpPr>
            <a:spLocks noGrp="1"/>
          </p:cNvSpPr>
          <p:nvPr>
            <p:ph type="title"/>
          </p:nvPr>
        </p:nvSpPr>
        <p:spPr/>
        <p:txBody>
          <a:bodyPr/>
          <a:lstStyle/>
          <a:p>
            <a:r>
              <a:rPr lang="en-US" dirty="0"/>
              <a:t>Solving the SVM Problem</a:t>
            </a:r>
          </a:p>
        </p:txBody>
      </p:sp>
      <p:sp>
        <p:nvSpPr>
          <p:cNvPr id="3" name="Content Placeholder 2">
            <a:extLst>
              <a:ext uri="{FF2B5EF4-FFF2-40B4-BE49-F238E27FC236}">
                <a16:creationId xmlns:a16="http://schemas.microsoft.com/office/drawing/2014/main" id="{7EA797C4-A4F1-5A40-801E-EAC70FB0E5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
        <p:nvSpPr>
          <p:cNvPr id="4" name="Slide Number Placeholder 3">
            <a:extLst>
              <a:ext uri="{FF2B5EF4-FFF2-40B4-BE49-F238E27FC236}">
                <a16:creationId xmlns:a16="http://schemas.microsoft.com/office/drawing/2014/main" id="{372AA6C2-1397-0E4F-A6F0-44E2A9D5CC9F}"/>
              </a:ext>
            </a:extLst>
          </p:cNvPr>
          <p:cNvSpPr>
            <a:spLocks noGrp="1"/>
          </p:cNvSpPr>
          <p:nvPr>
            <p:ph type="sldNum" sz="quarter" idx="12"/>
          </p:nvPr>
        </p:nvSpPr>
        <p:spPr/>
        <p:txBody>
          <a:bodyPr/>
          <a:lstStyle/>
          <a:p>
            <a:fld id="{51F1AC64-B052-AA44-9FFA-523D4080C13E}" type="slidenum">
              <a:rPr lang="en-US" smtClean="0"/>
              <a:t>11</a:t>
            </a:fld>
            <a:endParaRPr lang="en-US"/>
          </a:p>
        </p:txBody>
      </p:sp>
      <p:sp>
        <p:nvSpPr>
          <p:cNvPr id="6" name="TextBox 5">
            <a:extLst>
              <a:ext uri="{FF2B5EF4-FFF2-40B4-BE49-F238E27FC236}">
                <a16:creationId xmlns:a16="http://schemas.microsoft.com/office/drawing/2014/main" id="{3CC28DB4-2572-0746-A49F-2FFDEA2FF997}"/>
              </a:ext>
            </a:extLst>
          </p:cNvPr>
          <p:cNvSpPr txBox="1"/>
          <p:nvPr/>
        </p:nvSpPr>
        <p:spPr>
          <a:xfrm>
            <a:off x="4961106" y="380664"/>
            <a:ext cx="3554245"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Background</a:t>
            </a:r>
          </a:p>
        </p:txBody>
      </p:sp>
      <p:cxnSp>
        <p:nvCxnSpPr>
          <p:cNvPr id="8" name="Straight Connector 7">
            <a:extLst>
              <a:ext uri="{FF2B5EF4-FFF2-40B4-BE49-F238E27FC236}">
                <a16:creationId xmlns:a16="http://schemas.microsoft.com/office/drawing/2014/main" id="{4C9E3767-A655-8B48-8B22-8EACAA18656E}"/>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62843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1A9E3-D37B-1040-9243-5DA8F682B5FD}"/>
              </a:ext>
            </a:extLst>
          </p:cNvPr>
          <p:cNvSpPr>
            <a:spLocks noGrp="1"/>
          </p:cNvSpPr>
          <p:nvPr>
            <p:ph type="ctrTitle"/>
          </p:nvPr>
        </p:nvSpPr>
        <p:spPr/>
        <p:txBody>
          <a:bodyPr/>
          <a:lstStyle/>
          <a:p>
            <a:r>
              <a:rPr lang="en-US" sz="4400" dirty="0"/>
              <a:t>Multi-Target SVR using Maximum Correlation Chains</a:t>
            </a:r>
          </a:p>
        </p:txBody>
      </p:sp>
      <p:sp>
        <p:nvSpPr>
          <p:cNvPr id="5" name="TextBox 4">
            <a:extLst>
              <a:ext uri="{FF2B5EF4-FFF2-40B4-BE49-F238E27FC236}">
                <a16:creationId xmlns:a16="http://schemas.microsoft.com/office/drawing/2014/main" id="{FBB1F5CC-CD01-544F-9E7F-4FD33E445076}"/>
              </a:ext>
            </a:extLst>
          </p:cNvPr>
          <p:cNvSpPr txBox="1"/>
          <p:nvPr/>
        </p:nvSpPr>
        <p:spPr>
          <a:xfrm>
            <a:off x="3614619" y="4961035"/>
            <a:ext cx="5157181" cy="200055"/>
          </a:xfrm>
          <a:prstGeom prst="rect">
            <a:avLst/>
          </a:prstGeom>
          <a:noFill/>
        </p:spPr>
        <p:txBody>
          <a:bodyPr wrap="none" rtlCol="0">
            <a:spAutoFit/>
          </a:bodyPr>
          <a:lstStyle/>
          <a:p>
            <a:r>
              <a:rPr lang="en-US" sz="700" dirty="0"/>
              <a:t>G. Melki et al. “Multi-target support vector regression via correlation regressor chains”. Information Sciences, vol. 415, pp. 53–69, 2017.</a:t>
            </a:r>
            <a:endParaRPr lang="en-US" sz="100" dirty="0">
              <a:effectLst/>
            </a:endParaRPr>
          </a:p>
        </p:txBody>
      </p:sp>
    </p:spTree>
    <p:extLst>
      <p:ext uri="{BB962C8B-B14F-4D97-AF65-F5344CB8AC3E}">
        <p14:creationId xmlns:p14="http://schemas.microsoft.com/office/powerpoint/2010/main" val="223033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0245F-B12F-7C47-A2EA-2B14D3B7A59B}"/>
              </a:ext>
            </a:extLst>
          </p:cNvPr>
          <p:cNvSpPr>
            <a:spLocks noGrp="1"/>
          </p:cNvSpPr>
          <p:nvPr>
            <p:ph type="title"/>
          </p:nvPr>
        </p:nvSpPr>
        <p:spPr/>
        <p:txBody>
          <a:bodyPr/>
          <a:lstStyle/>
          <a:p>
            <a:r>
              <a:rPr lang="en-US" sz="3400" dirty="0"/>
              <a:t>Multiple-Target Learning</a:t>
            </a:r>
          </a:p>
        </p:txBody>
      </p:sp>
      <p:sp>
        <p:nvSpPr>
          <p:cNvPr id="4" name="Slide Number Placeholder 3">
            <a:extLst>
              <a:ext uri="{FF2B5EF4-FFF2-40B4-BE49-F238E27FC236}">
                <a16:creationId xmlns:a16="http://schemas.microsoft.com/office/drawing/2014/main" id="{12BF538A-3FAE-D348-ABA7-2CA9114B0A4B}"/>
              </a:ext>
            </a:extLst>
          </p:cNvPr>
          <p:cNvSpPr>
            <a:spLocks noGrp="1"/>
          </p:cNvSpPr>
          <p:nvPr>
            <p:ph type="sldNum" sz="quarter" idx="12"/>
          </p:nvPr>
        </p:nvSpPr>
        <p:spPr/>
        <p:txBody>
          <a:bodyPr/>
          <a:lstStyle/>
          <a:p>
            <a:fld id="{51F1AC64-B052-AA44-9FFA-523D4080C13E}" type="slidenum">
              <a:rPr lang="en-US" smtClean="0"/>
              <a:t>13</a:t>
            </a:fld>
            <a:endParaRPr lang="en-US"/>
          </a:p>
        </p:txBody>
      </p:sp>
      <p:sp>
        <p:nvSpPr>
          <p:cNvPr id="6" name="TextBox 5">
            <a:extLst>
              <a:ext uri="{FF2B5EF4-FFF2-40B4-BE49-F238E27FC236}">
                <a16:creationId xmlns:a16="http://schemas.microsoft.com/office/drawing/2014/main" id="{A71A04E2-93C0-A24D-B5FA-F3B74A104225}"/>
              </a:ext>
            </a:extLst>
          </p:cNvPr>
          <p:cNvSpPr txBox="1"/>
          <p:nvPr/>
        </p:nvSpPr>
        <p:spPr>
          <a:xfrm>
            <a:off x="3614619" y="4961035"/>
            <a:ext cx="5157181" cy="200055"/>
          </a:xfrm>
          <a:prstGeom prst="rect">
            <a:avLst/>
          </a:prstGeom>
          <a:noFill/>
        </p:spPr>
        <p:txBody>
          <a:bodyPr wrap="none" rtlCol="0">
            <a:spAutoFit/>
          </a:bodyPr>
          <a:lstStyle/>
          <a:p>
            <a:r>
              <a:rPr lang="en-US" sz="700" dirty="0"/>
              <a:t>G. Melki et al. “Multi-target support vector regression via correlation regressor chains”. Information Sciences, vol. 415, pp. 53–69, 2017.</a:t>
            </a:r>
            <a:endParaRPr lang="en-US" sz="100" dirty="0">
              <a:effectLst/>
            </a:endParaRPr>
          </a:p>
        </p:txBody>
      </p:sp>
      <p:sp>
        <p:nvSpPr>
          <p:cNvPr id="7" name="TextBox 6">
            <a:extLst>
              <a:ext uri="{FF2B5EF4-FFF2-40B4-BE49-F238E27FC236}">
                <a16:creationId xmlns:a16="http://schemas.microsoft.com/office/drawing/2014/main" id="{AEA55130-52D4-294C-9D1C-094AF6617CDA}"/>
              </a:ext>
            </a:extLst>
          </p:cNvPr>
          <p:cNvSpPr txBox="1"/>
          <p:nvPr/>
        </p:nvSpPr>
        <p:spPr>
          <a:xfrm>
            <a:off x="5104049" y="378000"/>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Multi-Target SVR using Maximum Correlation Chains</a:t>
            </a:r>
          </a:p>
        </p:txBody>
      </p:sp>
      <p:cxnSp>
        <p:nvCxnSpPr>
          <p:cNvPr id="9" name="Straight Connector 8">
            <a:extLst>
              <a:ext uri="{FF2B5EF4-FFF2-40B4-BE49-F238E27FC236}">
                <a16:creationId xmlns:a16="http://schemas.microsoft.com/office/drawing/2014/main" id="{22178782-0D0B-4747-913A-6F90FC8F1FB7}"/>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0" name="Content Placeholder 9">
            <a:extLst>
              <a:ext uri="{FF2B5EF4-FFF2-40B4-BE49-F238E27FC236}">
                <a16:creationId xmlns:a16="http://schemas.microsoft.com/office/drawing/2014/main" id="{E134285C-9C81-BA48-85DE-66FACFF32561}"/>
              </a:ext>
            </a:extLst>
          </p:cNvPr>
          <p:cNvSpPr>
            <a:spLocks noGrp="1"/>
          </p:cNvSpPr>
          <p:nvPr>
            <p:ph idx="1"/>
          </p:nvPr>
        </p:nvSpPr>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3291561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4B7E9-0CEF-7F41-A7BA-379BEFDDFA6D}"/>
              </a:ext>
            </a:extLst>
          </p:cNvPr>
          <p:cNvSpPr>
            <a:spLocks noGrp="1"/>
          </p:cNvSpPr>
          <p:nvPr>
            <p:ph type="title"/>
          </p:nvPr>
        </p:nvSpPr>
        <p:spPr/>
        <p:txBody>
          <a:bodyPr/>
          <a:lstStyle/>
          <a:p>
            <a:r>
              <a:rPr lang="en-US" sz="3400" dirty="0"/>
              <a:t>Multi-Target SVR</a:t>
            </a:r>
          </a:p>
        </p:txBody>
      </p:sp>
      <p:sp>
        <p:nvSpPr>
          <p:cNvPr id="4" name="Slide Number Placeholder 3">
            <a:extLst>
              <a:ext uri="{FF2B5EF4-FFF2-40B4-BE49-F238E27FC236}">
                <a16:creationId xmlns:a16="http://schemas.microsoft.com/office/drawing/2014/main" id="{70F0BA81-1E71-204E-B9AA-6DEEAD3BC06D}"/>
              </a:ext>
            </a:extLst>
          </p:cNvPr>
          <p:cNvSpPr>
            <a:spLocks noGrp="1"/>
          </p:cNvSpPr>
          <p:nvPr>
            <p:ph type="sldNum" sz="quarter" idx="12"/>
          </p:nvPr>
        </p:nvSpPr>
        <p:spPr/>
        <p:txBody>
          <a:bodyPr/>
          <a:lstStyle/>
          <a:p>
            <a:fld id="{51F1AC64-B052-AA44-9FFA-523D4080C13E}" type="slidenum">
              <a:rPr lang="en-US" smtClean="0"/>
              <a:t>14</a:t>
            </a:fld>
            <a:endParaRPr lang="en-US"/>
          </a:p>
        </p:txBody>
      </p:sp>
      <p:pic>
        <p:nvPicPr>
          <p:cNvPr id="7" name="Picture 6">
            <a:extLst>
              <a:ext uri="{FF2B5EF4-FFF2-40B4-BE49-F238E27FC236}">
                <a16:creationId xmlns:a16="http://schemas.microsoft.com/office/drawing/2014/main" id="{B5696EEA-FCF3-1E49-B16C-6D4F47676300}"/>
              </a:ext>
            </a:extLst>
          </p:cNvPr>
          <p:cNvPicPr>
            <a:picLocks noChangeAspect="1"/>
          </p:cNvPicPr>
          <p:nvPr/>
        </p:nvPicPr>
        <p:blipFill>
          <a:blip r:embed="rId3"/>
          <a:stretch>
            <a:fillRect/>
          </a:stretch>
        </p:blipFill>
        <p:spPr>
          <a:xfrm>
            <a:off x="1522868" y="841387"/>
            <a:ext cx="6098265" cy="4000462"/>
          </a:xfrm>
          <a:prstGeom prst="rect">
            <a:avLst/>
          </a:prstGeom>
        </p:spPr>
      </p:pic>
      <p:sp>
        <p:nvSpPr>
          <p:cNvPr id="12" name="Rectangle 11">
            <a:extLst>
              <a:ext uri="{FF2B5EF4-FFF2-40B4-BE49-F238E27FC236}">
                <a16:creationId xmlns:a16="http://schemas.microsoft.com/office/drawing/2014/main" id="{D9295CB1-BF2D-BB4A-A428-23C7E6FB6933}"/>
              </a:ext>
            </a:extLst>
          </p:cNvPr>
          <p:cNvSpPr/>
          <p:nvPr/>
        </p:nvSpPr>
        <p:spPr>
          <a:xfrm>
            <a:off x="1522868" y="2341642"/>
            <a:ext cx="673947" cy="30578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F513C87B-D9E2-C64F-AB69-ECC9B3DD1845}"/>
              </a:ext>
            </a:extLst>
          </p:cNvPr>
          <p:cNvSpPr/>
          <p:nvPr/>
        </p:nvSpPr>
        <p:spPr>
          <a:xfrm>
            <a:off x="2538920" y="3259613"/>
            <a:ext cx="212106" cy="1547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extBox 8">
            <a:extLst>
              <a:ext uri="{FF2B5EF4-FFF2-40B4-BE49-F238E27FC236}">
                <a16:creationId xmlns:a16="http://schemas.microsoft.com/office/drawing/2014/main" id="{83CF04BE-076D-6D43-A410-58463865F485}"/>
              </a:ext>
            </a:extLst>
          </p:cNvPr>
          <p:cNvSpPr txBox="1"/>
          <p:nvPr/>
        </p:nvSpPr>
        <p:spPr>
          <a:xfrm>
            <a:off x="5104049" y="378000"/>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Multi-Target SVR using Maximum Correlation Chains</a:t>
            </a:r>
          </a:p>
        </p:txBody>
      </p:sp>
      <p:cxnSp>
        <p:nvCxnSpPr>
          <p:cNvPr id="10" name="Straight Connector 9">
            <a:extLst>
              <a:ext uri="{FF2B5EF4-FFF2-40B4-BE49-F238E27FC236}">
                <a16:creationId xmlns:a16="http://schemas.microsoft.com/office/drawing/2014/main" id="{2CE60CBB-2888-C04B-A302-CFCA80E0808F}"/>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8F57976-8F1D-184E-956F-A71AE67D485D}"/>
              </a:ext>
            </a:extLst>
          </p:cNvPr>
          <p:cNvSpPr txBox="1"/>
          <p:nvPr/>
        </p:nvSpPr>
        <p:spPr>
          <a:xfrm>
            <a:off x="3614619" y="4961035"/>
            <a:ext cx="5157181" cy="200055"/>
          </a:xfrm>
          <a:prstGeom prst="rect">
            <a:avLst/>
          </a:prstGeom>
          <a:noFill/>
        </p:spPr>
        <p:txBody>
          <a:bodyPr wrap="none" rtlCol="0">
            <a:spAutoFit/>
          </a:bodyPr>
          <a:lstStyle/>
          <a:p>
            <a:r>
              <a:rPr lang="en-US" sz="700" dirty="0"/>
              <a:t>G. Melki et al. “Multi-target support vector regression via correlation regressor chains”. Information Sciences, vol. 415, pp. 53–69, 2017.</a:t>
            </a:r>
            <a:endParaRPr lang="en-US" sz="100" dirty="0">
              <a:effectLst/>
            </a:endParaRPr>
          </a:p>
        </p:txBody>
      </p:sp>
    </p:spTree>
    <p:extLst>
      <p:ext uri="{BB962C8B-B14F-4D97-AF65-F5344CB8AC3E}">
        <p14:creationId xmlns:p14="http://schemas.microsoft.com/office/powerpoint/2010/main" val="243390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8B650-43F5-2240-8DA5-8154E9982C2A}"/>
              </a:ext>
            </a:extLst>
          </p:cNvPr>
          <p:cNvSpPr>
            <a:spLocks noGrp="1"/>
          </p:cNvSpPr>
          <p:nvPr>
            <p:ph type="title"/>
          </p:nvPr>
        </p:nvSpPr>
        <p:spPr/>
        <p:txBody>
          <a:bodyPr/>
          <a:lstStyle/>
          <a:p>
            <a:r>
              <a:rPr lang="en-US" sz="3400" dirty="0"/>
              <a:t>SVR with Random Chains (SVRRC)</a:t>
            </a:r>
          </a:p>
        </p:txBody>
      </p:sp>
      <p:sp>
        <p:nvSpPr>
          <p:cNvPr id="4" name="Slide Number Placeholder 3">
            <a:extLst>
              <a:ext uri="{FF2B5EF4-FFF2-40B4-BE49-F238E27FC236}">
                <a16:creationId xmlns:a16="http://schemas.microsoft.com/office/drawing/2014/main" id="{6FE6DF64-9AAF-F045-B60E-5F55BBD4D57D}"/>
              </a:ext>
            </a:extLst>
          </p:cNvPr>
          <p:cNvSpPr>
            <a:spLocks noGrp="1"/>
          </p:cNvSpPr>
          <p:nvPr>
            <p:ph type="sldNum" sz="quarter" idx="12"/>
          </p:nvPr>
        </p:nvSpPr>
        <p:spPr/>
        <p:txBody>
          <a:bodyPr/>
          <a:lstStyle/>
          <a:p>
            <a:fld id="{51F1AC64-B052-AA44-9FFA-523D4080C13E}" type="slidenum">
              <a:rPr lang="en-US" smtClean="0"/>
              <a:t>15</a:t>
            </a:fld>
            <a:endParaRPr lang="en-US"/>
          </a:p>
        </p:txBody>
      </p:sp>
      <p:cxnSp>
        <p:nvCxnSpPr>
          <p:cNvPr id="10" name="Straight Connector 9">
            <a:extLst>
              <a:ext uri="{FF2B5EF4-FFF2-40B4-BE49-F238E27FC236}">
                <a16:creationId xmlns:a16="http://schemas.microsoft.com/office/drawing/2014/main" id="{9CDF9C32-D172-6040-BF21-2E8145421FBA}"/>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4726C5AA-C527-A948-9286-85FF468A1A12}"/>
              </a:ext>
            </a:extLst>
          </p:cNvPr>
          <p:cNvSpPr txBox="1"/>
          <p:nvPr/>
        </p:nvSpPr>
        <p:spPr>
          <a:xfrm>
            <a:off x="3614619" y="4961035"/>
            <a:ext cx="5157181" cy="200055"/>
          </a:xfrm>
          <a:prstGeom prst="rect">
            <a:avLst/>
          </a:prstGeom>
          <a:noFill/>
        </p:spPr>
        <p:txBody>
          <a:bodyPr wrap="none" rtlCol="0">
            <a:spAutoFit/>
          </a:bodyPr>
          <a:lstStyle/>
          <a:p>
            <a:r>
              <a:rPr lang="en-US" sz="700" dirty="0"/>
              <a:t>G. Melki et al. “Multi-target support vector regression via correlation regressor chains”. Information Sciences, vol. 415, pp. 53–69, 2017.</a:t>
            </a:r>
            <a:endParaRPr lang="en-US" sz="100" dirty="0">
              <a:effectLst/>
            </a:endParaRPr>
          </a:p>
        </p:txBody>
      </p:sp>
      <p:pic>
        <p:nvPicPr>
          <p:cNvPr id="3" name="Picture 2">
            <a:extLst>
              <a:ext uri="{FF2B5EF4-FFF2-40B4-BE49-F238E27FC236}">
                <a16:creationId xmlns:a16="http://schemas.microsoft.com/office/drawing/2014/main" id="{358399FF-E45C-CA4D-A42D-55DD0EA08E1C}"/>
              </a:ext>
            </a:extLst>
          </p:cNvPr>
          <p:cNvPicPr>
            <a:picLocks noChangeAspect="1"/>
          </p:cNvPicPr>
          <p:nvPr/>
        </p:nvPicPr>
        <p:blipFill>
          <a:blip r:embed="rId3"/>
          <a:stretch>
            <a:fillRect/>
          </a:stretch>
        </p:blipFill>
        <p:spPr>
          <a:xfrm>
            <a:off x="1774826" y="845455"/>
            <a:ext cx="5594350" cy="3921812"/>
          </a:xfrm>
          <a:prstGeom prst="rect">
            <a:avLst/>
          </a:prstGeom>
        </p:spPr>
      </p:pic>
      <p:sp>
        <p:nvSpPr>
          <p:cNvPr id="6" name="Rectangle 5">
            <a:extLst>
              <a:ext uri="{FF2B5EF4-FFF2-40B4-BE49-F238E27FC236}">
                <a16:creationId xmlns:a16="http://schemas.microsoft.com/office/drawing/2014/main" id="{23C4BA74-1224-C44F-B0D2-ADD00AEAFBC2}"/>
              </a:ext>
            </a:extLst>
          </p:cNvPr>
          <p:cNvSpPr/>
          <p:nvPr/>
        </p:nvSpPr>
        <p:spPr>
          <a:xfrm>
            <a:off x="1774826" y="2514600"/>
            <a:ext cx="539749" cy="2571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C930627-D3E1-994F-8675-DA30A168257D}"/>
              </a:ext>
            </a:extLst>
          </p:cNvPr>
          <p:cNvSpPr/>
          <p:nvPr/>
        </p:nvSpPr>
        <p:spPr>
          <a:xfrm>
            <a:off x="2627315" y="3552825"/>
            <a:ext cx="215898" cy="1333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7482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BA000-1FCA-6641-AA1E-CCC8DCA72F94}"/>
              </a:ext>
            </a:extLst>
          </p:cNvPr>
          <p:cNvSpPr>
            <a:spLocks noGrp="1"/>
          </p:cNvSpPr>
          <p:nvPr>
            <p:ph type="title"/>
          </p:nvPr>
        </p:nvSpPr>
        <p:spPr/>
        <p:txBody>
          <a:bodyPr/>
          <a:lstStyle/>
          <a:p>
            <a:r>
              <a:rPr lang="en-US" dirty="0"/>
              <a:t>SVR max-Correlation Chain (SVRCC)</a:t>
            </a:r>
          </a:p>
        </p:txBody>
      </p:sp>
      <p:sp>
        <p:nvSpPr>
          <p:cNvPr id="4" name="Slide Number Placeholder 3">
            <a:extLst>
              <a:ext uri="{FF2B5EF4-FFF2-40B4-BE49-F238E27FC236}">
                <a16:creationId xmlns:a16="http://schemas.microsoft.com/office/drawing/2014/main" id="{E72D007F-83CA-E140-B1ED-9E70163D25F2}"/>
              </a:ext>
            </a:extLst>
          </p:cNvPr>
          <p:cNvSpPr>
            <a:spLocks noGrp="1"/>
          </p:cNvSpPr>
          <p:nvPr>
            <p:ph type="sldNum" sz="quarter" idx="12"/>
          </p:nvPr>
        </p:nvSpPr>
        <p:spPr/>
        <p:txBody>
          <a:bodyPr/>
          <a:lstStyle/>
          <a:p>
            <a:fld id="{51F1AC64-B052-AA44-9FFA-523D4080C13E}" type="slidenum">
              <a:rPr lang="en-US" smtClean="0"/>
              <a:t>16</a:t>
            </a:fld>
            <a:endParaRPr lang="en-US"/>
          </a:p>
        </p:txBody>
      </p:sp>
      <p:pic>
        <p:nvPicPr>
          <p:cNvPr id="8" name="Picture 7">
            <a:extLst>
              <a:ext uri="{FF2B5EF4-FFF2-40B4-BE49-F238E27FC236}">
                <a16:creationId xmlns:a16="http://schemas.microsoft.com/office/drawing/2014/main" id="{668485BB-678C-764B-A5B7-F876AF177B9B}"/>
              </a:ext>
            </a:extLst>
          </p:cNvPr>
          <p:cNvPicPr>
            <a:picLocks noChangeAspect="1"/>
          </p:cNvPicPr>
          <p:nvPr/>
        </p:nvPicPr>
        <p:blipFill>
          <a:blip r:embed="rId3"/>
          <a:stretch>
            <a:fillRect/>
          </a:stretch>
        </p:blipFill>
        <p:spPr>
          <a:xfrm>
            <a:off x="1023145" y="970696"/>
            <a:ext cx="7107513" cy="3481231"/>
          </a:xfrm>
          <a:prstGeom prst="rect">
            <a:avLst/>
          </a:prstGeom>
        </p:spPr>
      </p:pic>
      <p:sp>
        <p:nvSpPr>
          <p:cNvPr id="10" name="Rectangle 9">
            <a:extLst>
              <a:ext uri="{FF2B5EF4-FFF2-40B4-BE49-F238E27FC236}">
                <a16:creationId xmlns:a16="http://schemas.microsoft.com/office/drawing/2014/main" id="{6035F252-1A58-9C4A-91A3-77223A1578B4}"/>
              </a:ext>
            </a:extLst>
          </p:cNvPr>
          <p:cNvSpPr/>
          <p:nvPr/>
        </p:nvSpPr>
        <p:spPr>
          <a:xfrm>
            <a:off x="2099694" y="3117623"/>
            <a:ext cx="295636" cy="13682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5E599A9C-DCBD-9146-9D4E-E5D9EB0E0763}"/>
              </a:ext>
            </a:extLst>
          </p:cNvPr>
          <p:cNvSpPr/>
          <p:nvPr/>
        </p:nvSpPr>
        <p:spPr>
          <a:xfrm>
            <a:off x="1023145" y="2159118"/>
            <a:ext cx="706264" cy="21633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cxnSp>
        <p:nvCxnSpPr>
          <p:cNvPr id="9" name="Straight Connector 8">
            <a:extLst>
              <a:ext uri="{FF2B5EF4-FFF2-40B4-BE49-F238E27FC236}">
                <a16:creationId xmlns:a16="http://schemas.microsoft.com/office/drawing/2014/main" id="{C51DB86A-4F09-544B-8BB1-4F4B22010C95}"/>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AF71016A-CD6B-6A49-9927-6070132CBE94}"/>
              </a:ext>
            </a:extLst>
          </p:cNvPr>
          <p:cNvSpPr txBox="1"/>
          <p:nvPr/>
        </p:nvSpPr>
        <p:spPr>
          <a:xfrm>
            <a:off x="3614619" y="4961035"/>
            <a:ext cx="5157181" cy="200055"/>
          </a:xfrm>
          <a:prstGeom prst="rect">
            <a:avLst/>
          </a:prstGeom>
          <a:noFill/>
        </p:spPr>
        <p:txBody>
          <a:bodyPr wrap="none" rtlCol="0">
            <a:spAutoFit/>
          </a:bodyPr>
          <a:lstStyle/>
          <a:p>
            <a:r>
              <a:rPr lang="en-US" sz="700" dirty="0"/>
              <a:t>G. Melki et al. “Multi-target support vector regression via correlation regressor chains”. Information Sciences, vol. 415, pp. 53–69, 2017.</a:t>
            </a:r>
            <a:endParaRPr lang="en-US" sz="100" dirty="0">
              <a:effectLst/>
            </a:endParaRPr>
          </a:p>
        </p:txBody>
      </p:sp>
    </p:spTree>
    <p:extLst>
      <p:ext uri="{BB962C8B-B14F-4D97-AF65-F5344CB8AC3E}">
        <p14:creationId xmlns:p14="http://schemas.microsoft.com/office/powerpoint/2010/main" val="3880759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A028B-8DB5-A54D-B3DC-9B4055CD8CA5}"/>
              </a:ext>
            </a:extLst>
          </p:cNvPr>
          <p:cNvSpPr>
            <a:spLocks noGrp="1"/>
          </p:cNvSpPr>
          <p:nvPr>
            <p:ph type="title"/>
          </p:nvPr>
        </p:nvSpPr>
        <p:spPr/>
        <p:txBody>
          <a:bodyPr/>
          <a:lstStyle/>
          <a:p>
            <a:r>
              <a:rPr lang="en-US" dirty="0"/>
              <a:t>Experimental Environment</a:t>
            </a:r>
          </a:p>
        </p:txBody>
      </p:sp>
      <p:pic>
        <p:nvPicPr>
          <p:cNvPr id="5" name="Content Placeholder 4">
            <a:extLst>
              <a:ext uri="{FF2B5EF4-FFF2-40B4-BE49-F238E27FC236}">
                <a16:creationId xmlns:a16="http://schemas.microsoft.com/office/drawing/2014/main" id="{3B10D123-4C5B-094C-AABE-EB0EDA77A669}"/>
              </a:ext>
            </a:extLst>
          </p:cNvPr>
          <p:cNvPicPr>
            <a:picLocks noGrp="1" noChangeAspect="1"/>
          </p:cNvPicPr>
          <p:nvPr>
            <p:ph idx="1"/>
          </p:nvPr>
        </p:nvPicPr>
        <p:blipFill>
          <a:blip r:embed="rId3"/>
          <a:stretch>
            <a:fillRect/>
          </a:stretch>
        </p:blipFill>
        <p:spPr>
          <a:xfrm>
            <a:off x="5663987" y="849949"/>
            <a:ext cx="3119795" cy="3581303"/>
          </a:xfrm>
          <a:prstGeom prst="rect">
            <a:avLst/>
          </a:prstGeom>
        </p:spPr>
      </p:pic>
      <p:sp>
        <p:nvSpPr>
          <p:cNvPr id="4" name="Slide Number Placeholder 3">
            <a:extLst>
              <a:ext uri="{FF2B5EF4-FFF2-40B4-BE49-F238E27FC236}">
                <a16:creationId xmlns:a16="http://schemas.microsoft.com/office/drawing/2014/main" id="{CC47E642-D895-FB4B-9DD2-19A7956488A4}"/>
              </a:ext>
            </a:extLst>
          </p:cNvPr>
          <p:cNvSpPr>
            <a:spLocks noGrp="1"/>
          </p:cNvSpPr>
          <p:nvPr>
            <p:ph type="sldNum" sz="quarter" idx="12"/>
          </p:nvPr>
        </p:nvSpPr>
        <p:spPr/>
        <p:txBody>
          <a:bodyPr/>
          <a:lstStyle/>
          <a:p>
            <a:fld id="{51F1AC64-B052-AA44-9FFA-523D4080C13E}" type="slidenum">
              <a:rPr lang="en-US" smtClean="0"/>
              <a:t>17</a:t>
            </a:fld>
            <a:endParaRPr lang="en-US"/>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0EAB80EA-319F-DF43-A89B-CF7D5F77CEF0}"/>
                  </a:ext>
                </a:extLst>
              </p:cNvPr>
              <p:cNvGraphicFramePr>
                <a:graphicFrameLocks noGrp="1"/>
              </p:cNvGraphicFramePr>
              <p:nvPr>
                <p:extLst>
                  <p:ext uri="{D42A27DB-BD31-4B8C-83A1-F6EECF244321}">
                    <p14:modId xmlns:p14="http://schemas.microsoft.com/office/powerpoint/2010/main" val="3929085110"/>
                  </p:ext>
                </p:extLst>
              </p:nvPr>
            </p:nvGraphicFramePr>
            <p:xfrm>
              <a:off x="628650" y="1099742"/>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3" name="Table 2">
                <a:extLst>
                  <a:ext uri="{FF2B5EF4-FFF2-40B4-BE49-F238E27FC236}">
                    <a16:creationId xmlns:a16="http://schemas.microsoft.com/office/drawing/2014/main" id="{0EAB80EA-319F-DF43-A89B-CF7D5F77CEF0}"/>
                  </a:ext>
                </a:extLst>
              </p:cNvPr>
              <p:cNvGraphicFramePr>
                <a:graphicFrameLocks noGrp="1"/>
              </p:cNvGraphicFramePr>
              <p:nvPr>
                <p:extLst>
                  <p:ext uri="{D42A27DB-BD31-4B8C-83A1-F6EECF244321}">
                    <p14:modId xmlns:p14="http://schemas.microsoft.com/office/powerpoint/2010/main" val="3929085110"/>
                  </p:ext>
                </p:extLst>
              </p:nvPr>
            </p:nvGraphicFramePr>
            <p:xfrm>
              <a:off x="628650" y="1099742"/>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2" name="Picture 11">
            <a:extLst>
              <a:ext uri="{FF2B5EF4-FFF2-40B4-BE49-F238E27FC236}">
                <a16:creationId xmlns:a16="http://schemas.microsoft.com/office/drawing/2014/main" id="{A24DAEDE-A671-7A43-80D9-9BE8510F66D7}"/>
              </a:ext>
            </a:extLst>
          </p:cNvPr>
          <p:cNvPicPr>
            <a:picLocks noChangeAspect="1"/>
          </p:cNvPicPr>
          <p:nvPr/>
        </p:nvPicPr>
        <p:blipFill>
          <a:blip r:embed="rId5"/>
          <a:stretch>
            <a:fillRect/>
          </a:stretch>
        </p:blipFill>
        <p:spPr>
          <a:xfrm>
            <a:off x="3210349" y="851801"/>
            <a:ext cx="2025621" cy="874215"/>
          </a:xfrm>
          <a:prstGeom prst="rect">
            <a:avLst/>
          </a:prstGeom>
        </p:spPr>
      </p:pic>
      <p:pic>
        <p:nvPicPr>
          <p:cNvPr id="13" name="Picture 12">
            <a:extLst>
              <a:ext uri="{FF2B5EF4-FFF2-40B4-BE49-F238E27FC236}">
                <a16:creationId xmlns:a16="http://schemas.microsoft.com/office/drawing/2014/main" id="{8CDF6A04-A7CD-C741-ADB6-67CE6D588792}"/>
              </a:ext>
            </a:extLst>
          </p:cNvPr>
          <p:cNvPicPr>
            <a:picLocks noChangeAspect="1"/>
          </p:cNvPicPr>
          <p:nvPr/>
        </p:nvPicPr>
        <p:blipFill>
          <a:blip r:embed="rId6"/>
          <a:stretch>
            <a:fillRect/>
          </a:stretch>
        </p:blipFill>
        <p:spPr>
          <a:xfrm>
            <a:off x="3303392" y="1814105"/>
            <a:ext cx="2305203" cy="521176"/>
          </a:xfrm>
          <a:prstGeom prst="rect">
            <a:avLst/>
          </a:prstGeom>
        </p:spPr>
      </p:pic>
      <p:pic>
        <p:nvPicPr>
          <p:cNvPr id="14" name="Picture 13">
            <a:extLst>
              <a:ext uri="{FF2B5EF4-FFF2-40B4-BE49-F238E27FC236}">
                <a16:creationId xmlns:a16="http://schemas.microsoft.com/office/drawing/2014/main" id="{A9C3248A-CE9D-DF4A-986D-19E4A4D52B77}"/>
              </a:ext>
            </a:extLst>
          </p:cNvPr>
          <p:cNvPicPr>
            <a:picLocks noChangeAspect="1"/>
          </p:cNvPicPr>
          <p:nvPr/>
        </p:nvPicPr>
        <p:blipFill>
          <a:blip r:embed="rId7"/>
          <a:stretch>
            <a:fillRect/>
          </a:stretch>
        </p:blipFill>
        <p:spPr>
          <a:xfrm>
            <a:off x="2875375" y="2503687"/>
            <a:ext cx="2360595" cy="533699"/>
          </a:xfrm>
          <a:prstGeom prst="rect">
            <a:avLst/>
          </a:prstGeom>
        </p:spPr>
      </p:pic>
      <p:pic>
        <p:nvPicPr>
          <p:cNvPr id="15" name="Picture 14">
            <a:extLst>
              <a:ext uri="{FF2B5EF4-FFF2-40B4-BE49-F238E27FC236}">
                <a16:creationId xmlns:a16="http://schemas.microsoft.com/office/drawing/2014/main" id="{C299186D-C487-A141-87A6-00A5452C978F}"/>
              </a:ext>
            </a:extLst>
          </p:cNvPr>
          <p:cNvPicPr>
            <a:picLocks noChangeAspect="1"/>
          </p:cNvPicPr>
          <p:nvPr/>
        </p:nvPicPr>
        <p:blipFill>
          <a:blip r:embed="rId8"/>
          <a:stretch>
            <a:fillRect/>
          </a:stretch>
        </p:blipFill>
        <p:spPr>
          <a:xfrm>
            <a:off x="2904559" y="3130748"/>
            <a:ext cx="2306407" cy="521448"/>
          </a:xfrm>
          <a:prstGeom prst="rect">
            <a:avLst/>
          </a:prstGeom>
        </p:spPr>
      </p:pic>
      <p:pic>
        <p:nvPicPr>
          <p:cNvPr id="16" name="Picture 15">
            <a:extLst>
              <a:ext uri="{FF2B5EF4-FFF2-40B4-BE49-F238E27FC236}">
                <a16:creationId xmlns:a16="http://schemas.microsoft.com/office/drawing/2014/main" id="{D1336CBF-9CB8-CA4E-BD6A-52945BFA6F59}"/>
              </a:ext>
            </a:extLst>
          </p:cNvPr>
          <p:cNvPicPr>
            <a:picLocks noChangeAspect="1"/>
          </p:cNvPicPr>
          <p:nvPr/>
        </p:nvPicPr>
        <p:blipFill>
          <a:blip r:embed="rId9"/>
          <a:stretch>
            <a:fillRect/>
          </a:stretch>
        </p:blipFill>
        <p:spPr>
          <a:xfrm>
            <a:off x="2929563" y="3786040"/>
            <a:ext cx="2306407" cy="521449"/>
          </a:xfrm>
          <a:prstGeom prst="rect">
            <a:avLst/>
          </a:prstGeom>
        </p:spPr>
      </p:pic>
      <p:sp>
        <p:nvSpPr>
          <p:cNvPr id="17" name="Rectangle 16">
            <a:extLst>
              <a:ext uri="{FF2B5EF4-FFF2-40B4-BE49-F238E27FC236}">
                <a16:creationId xmlns:a16="http://schemas.microsoft.com/office/drawing/2014/main" id="{50BCD9D9-12AF-E440-A95A-D1B4972B9456}"/>
              </a:ext>
            </a:extLst>
          </p:cNvPr>
          <p:cNvSpPr/>
          <p:nvPr/>
        </p:nvSpPr>
        <p:spPr>
          <a:xfrm>
            <a:off x="5856066" y="833378"/>
            <a:ext cx="706264" cy="21633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8" name="TextBox 17">
            <a:extLst>
              <a:ext uri="{FF2B5EF4-FFF2-40B4-BE49-F238E27FC236}">
                <a16:creationId xmlns:a16="http://schemas.microsoft.com/office/drawing/2014/main" id="{F875D1E2-BF56-7A4D-A9CE-18DD2C083785}"/>
              </a:ext>
            </a:extLst>
          </p:cNvPr>
          <p:cNvSpPr txBox="1"/>
          <p:nvPr/>
        </p:nvSpPr>
        <p:spPr>
          <a:xfrm>
            <a:off x="5104049" y="378000"/>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Multi-Target SVR using Maximum Correlation Chains</a:t>
            </a:r>
          </a:p>
        </p:txBody>
      </p:sp>
      <p:cxnSp>
        <p:nvCxnSpPr>
          <p:cNvPr id="19" name="Straight Connector 18">
            <a:extLst>
              <a:ext uri="{FF2B5EF4-FFF2-40B4-BE49-F238E27FC236}">
                <a16:creationId xmlns:a16="http://schemas.microsoft.com/office/drawing/2014/main" id="{43263A06-29F4-CE4E-B1AE-93E81E241D06}"/>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D414786B-AC02-164B-B33F-5538990C868B}"/>
              </a:ext>
            </a:extLst>
          </p:cNvPr>
          <p:cNvSpPr txBox="1"/>
          <p:nvPr/>
        </p:nvSpPr>
        <p:spPr>
          <a:xfrm>
            <a:off x="3614619" y="4961035"/>
            <a:ext cx="5157181" cy="200055"/>
          </a:xfrm>
          <a:prstGeom prst="rect">
            <a:avLst/>
          </a:prstGeom>
          <a:noFill/>
        </p:spPr>
        <p:txBody>
          <a:bodyPr wrap="none" rtlCol="0">
            <a:spAutoFit/>
          </a:bodyPr>
          <a:lstStyle/>
          <a:p>
            <a:r>
              <a:rPr lang="en-US" sz="700" dirty="0"/>
              <a:t>G. Melki et al. “Multi-target support vector regression via correlation regressor chains”. Information Sciences, vol. 415, pp. 53–69, 2017.</a:t>
            </a:r>
            <a:endParaRPr lang="en-US" sz="100" dirty="0">
              <a:effectLst/>
            </a:endParaRPr>
          </a:p>
        </p:txBody>
      </p:sp>
    </p:spTree>
    <p:extLst>
      <p:ext uri="{BB962C8B-B14F-4D97-AF65-F5344CB8AC3E}">
        <p14:creationId xmlns:p14="http://schemas.microsoft.com/office/powerpoint/2010/main" val="3063633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FB78ED-61EC-0446-8F70-FD331B29036D}"/>
              </a:ext>
            </a:extLst>
          </p:cNvPr>
          <p:cNvSpPr>
            <a:spLocks noGrp="1"/>
          </p:cNvSpPr>
          <p:nvPr>
            <p:ph type="sldNum" sz="quarter" idx="12"/>
          </p:nvPr>
        </p:nvSpPr>
        <p:spPr/>
        <p:txBody>
          <a:bodyPr/>
          <a:lstStyle/>
          <a:p>
            <a:fld id="{51F1AC64-B052-AA44-9FFA-523D4080C13E}" type="slidenum">
              <a:rPr lang="en-US" smtClean="0"/>
              <a:t>18</a:t>
            </a:fld>
            <a:endParaRPr lang="en-US"/>
          </a:p>
        </p:txBody>
      </p:sp>
      <p:sp>
        <p:nvSpPr>
          <p:cNvPr id="15" name="Rectangle 14">
            <a:extLst>
              <a:ext uri="{FF2B5EF4-FFF2-40B4-BE49-F238E27FC236}">
                <a16:creationId xmlns:a16="http://schemas.microsoft.com/office/drawing/2014/main" id="{D34D810D-F0B7-534B-9350-26EE27F7B8B8}"/>
              </a:ext>
            </a:extLst>
          </p:cNvPr>
          <p:cNvSpPr/>
          <p:nvPr/>
        </p:nvSpPr>
        <p:spPr>
          <a:xfrm>
            <a:off x="1118681" y="175098"/>
            <a:ext cx="826851" cy="33074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17" name="Picture 16">
            <a:extLst>
              <a:ext uri="{FF2B5EF4-FFF2-40B4-BE49-F238E27FC236}">
                <a16:creationId xmlns:a16="http://schemas.microsoft.com/office/drawing/2014/main" id="{20D39424-E674-1443-9218-2C2D26DD5706}"/>
              </a:ext>
            </a:extLst>
          </p:cNvPr>
          <p:cNvPicPr>
            <a:picLocks noChangeAspect="1"/>
          </p:cNvPicPr>
          <p:nvPr/>
        </p:nvPicPr>
        <p:blipFill>
          <a:blip r:embed="rId3"/>
          <a:stretch>
            <a:fillRect/>
          </a:stretch>
        </p:blipFill>
        <p:spPr>
          <a:xfrm>
            <a:off x="1444557" y="891583"/>
            <a:ext cx="5335664" cy="3812875"/>
          </a:xfrm>
          <a:prstGeom prst="rect">
            <a:avLst/>
          </a:prstGeom>
        </p:spPr>
      </p:pic>
      <p:sp>
        <p:nvSpPr>
          <p:cNvPr id="18" name="Rectangle 17">
            <a:extLst>
              <a:ext uri="{FF2B5EF4-FFF2-40B4-BE49-F238E27FC236}">
                <a16:creationId xmlns:a16="http://schemas.microsoft.com/office/drawing/2014/main" id="{E6FF70F4-829C-9048-9D5C-3D942C9CFC72}"/>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19" name="Picture 18">
            <a:extLst>
              <a:ext uri="{FF2B5EF4-FFF2-40B4-BE49-F238E27FC236}">
                <a16:creationId xmlns:a16="http://schemas.microsoft.com/office/drawing/2014/main" id="{CD7DE47E-8E51-1D41-A707-D96190F11104}"/>
              </a:ext>
            </a:extLst>
          </p:cNvPr>
          <p:cNvPicPr>
            <a:picLocks noChangeAspect="1"/>
          </p:cNvPicPr>
          <p:nvPr/>
        </p:nvPicPr>
        <p:blipFill>
          <a:blip r:embed="rId4"/>
          <a:stretch>
            <a:fillRect/>
          </a:stretch>
        </p:blipFill>
        <p:spPr>
          <a:xfrm>
            <a:off x="6789377" y="0"/>
            <a:ext cx="1384299" cy="5746939"/>
          </a:xfrm>
          <a:prstGeom prst="rect">
            <a:avLst/>
          </a:prstGeom>
        </p:spPr>
      </p:pic>
      <p:sp>
        <p:nvSpPr>
          <p:cNvPr id="10" name="TextBox 9">
            <a:extLst>
              <a:ext uri="{FF2B5EF4-FFF2-40B4-BE49-F238E27FC236}">
                <a16:creationId xmlns:a16="http://schemas.microsoft.com/office/drawing/2014/main" id="{4524C31A-FB22-A148-96DE-18DCBC3E0849}"/>
              </a:ext>
            </a:extLst>
          </p:cNvPr>
          <p:cNvSpPr txBox="1"/>
          <p:nvPr/>
        </p:nvSpPr>
        <p:spPr>
          <a:xfrm>
            <a:off x="5104049" y="378000"/>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Multi-Target SVR using Maximum Correlation Chains</a:t>
            </a:r>
          </a:p>
        </p:txBody>
      </p:sp>
      <p:sp>
        <p:nvSpPr>
          <p:cNvPr id="16" name="Title 1">
            <a:extLst>
              <a:ext uri="{FF2B5EF4-FFF2-40B4-BE49-F238E27FC236}">
                <a16:creationId xmlns:a16="http://schemas.microsoft.com/office/drawing/2014/main" id="{9A7647E2-EB2B-A245-904C-E04298EA6E3F}"/>
              </a:ext>
            </a:extLst>
          </p:cNvPr>
          <p:cNvSpPr>
            <a:spLocks noGrp="1"/>
          </p:cNvSpPr>
          <p:nvPr>
            <p:ph type="title"/>
          </p:nvPr>
        </p:nvSpPr>
        <p:spPr>
          <a:xfrm>
            <a:off x="628651" y="189560"/>
            <a:ext cx="7886700" cy="643818"/>
          </a:xfrm>
        </p:spPr>
        <p:txBody>
          <a:bodyPr/>
          <a:lstStyle/>
          <a:p>
            <a:r>
              <a:rPr lang="en-US" dirty="0"/>
              <a:t>Results</a:t>
            </a:r>
          </a:p>
        </p:txBody>
      </p:sp>
      <p:cxnSp>
        <p:nvCxnSpPr>
          <p:cNvPr id="11" name="Straight Connector 10">
            <a:extLst>
              <a:ext uri="{FF2B5EF4-FFF2-40B4-BE49-F238E27FC236}">
                <a16:creationId xmlns:a16="http://schemas.microsoft.com/office/drawing/2014/main" id="{C67694DE-04DD-E24C-88A6-67EA35BBF788}"/>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AF9129E-6500-564C-9385-A0AF00E42F21}"/>
              </a:ext>
            </a:extLst>
          </p:cNvPr>
          <p:cNvSpPr txBox="1"/>
          <p:nvPr/>
        </p:nvSpPr>
        <p:spPr>
          <a:xfrm>
            <a:off x="3614619" y="4961035"/>
            <a:ext cx="5157181" cy="200055"/>
          </a:xfrm>
          <a:prstGeom prst="rect">
            <a:avLst/>
          </a:prstGeom>
          <a:noFill/>
        </p:spPr>
        <p:txBody>
          <a:bodyPr wrap="none" rtlCol="0">
            <a:spAutoFit/>
          </a:bodyPr>
          <a:lstStyle/>
          <a:p>
            <a:r>
              <a:rPr lang="en-US" sz="700" dirty="0"/>
              <a:t>G. Melki et al. “Multi-target support vector regression via correlation regressor chains”. Information Sciences, vol. 415, pp. 53–69, 2017.</a:t>
            </a:r>
            <a:endParaRPr lang="en-US" sz="100" dirty="0">
              <a:effectLst/>
            </a:endParaRPr>
          </a:p>
        </p:txBody>
      </p:sp>
    </p:spTree>
    <p:extLst>
      <p:ext uri="{BB962C8B-B14F-4D97-AF65-F5344CB8AC3E}">
        <p14:creationId xmlns:p14="http://schemas.microsoft.com/office/powerpoint/2010/main" val="1501717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2F84DF-51D1-0641-9AE9-260D8F154FB2}"/>
              </a:ext>
            </a:extLst>
          </p:cNvPr>
          <p:cNvSpPr>
            <a:spLocks noGrp="1"/>
          </p:cNvSpPr>
          <p:nvPr>
            <p:ph type="sldNum" sz="quarter" idx="12"/>
          </p:nvPr>
        </p:nvSpPr>
        <p:spPr/>
        <p:txBody>
          <a:bodyPr/>
          <a:lstStyle/>
          <a:p>
            <a:fld id="{51F1AC64-B052-AA44-9FFA-523D4080C13E}" type="slidenum">
              <a:rPr lang="en-US" smtClean="0"/>
              <a:t>19</a:t>
            </a:fld>
            <a:endParaRPr lang="en-US"/>
          </a:p>
        </p:txBody>
      </p:sp>
      <p:pic>
        <p:nvPicPr>
          <p:cNvPr id="13" name="Picture 12">
            <a:extLst>
              <a:ext uri="{FF2B5EF4-FFF2-40B4-BE49-F238E27FC236}">
                <a16:creationId xmlns:a16="http://schemas.microsoft.com/office/drawing/2014/main" id="{5B94CA55-235F-994A-ACBB-4A2A05962342}"/>
              </a:ext>
            </a:extLst>
          </p:cNvPr>
          <p:cNvPicPr>
            <a:picLocks noChangeAspect="1"/>
          </p:cNvPicPr>
          <p:nvPr/>
        </p:nvPicPr>
        <p:blipFill>
          <a:blip r:embed="rId3"/>
          <a:stretch>
            <a:fillRect/>
          </a:stretch>
        </p:blipFill>
        <p:spPr>
          <a:xfrm>
            <a:off x="1853751" y="970978"/>
            <a:ext cx="5048700" cy="3772531"/>
          </a:xfrm>
          <a:prstGeom prst="rect">
            <a:avLst/>
          </a:prstGeom>
        </p:spPr>
      </p:pic>
      <p:pic>
        <p:nvPicPr>
          <p:cNvPr id="14" name="Picture 13">
            <a:extLst>
              <a:ext uri="{FF2B5EF4-FFF2-40B4-BE49-F238E27FC236}">
                <a16:creationId xmlns:a16="http://schemas.microsoft.com/office/drawing/2014/main" id="{D00DFC58-FEC1-8944-AED0-83CDB57E4D3B}"/>
              </a:ext>
            </a:extLst>
          </p:cNvPr>
          <p:cNvPicPr>
            <a:picLocks noChangeAspect="1"/>
          </p:cNvPicPr>
          <p:nvPr/>
        </p:nvPicPr>
        <p:blipFill>
          <a:blip r:embed="rId4"/>
          <a:stretch>
            <a:fillRect/>
          </a:stretch>
        </p:blipFill>
        <p:spPr>
          <a:xfrm>
            <a:off x="6916755" y="750354"/>
            <a:ext cx="1014396" cy="4211282"/>
          </a:xfrm>
          <a:prstGeom prst="rect">
            <a:avLst/>
          </a:prstGeom>
        </p:spPr>
      </p:pic>
      <p:sp>
        <p:nvSpPr>
          <p:cNvPr id="15" name="Rectangle 14">
            <a:extLst>
              <a:ext uri="{FF2B5EF4-FFF2-40B4-BE49-F238E27FC236}">
                <a16:creationId xmlns:a16="http://schemas.microsoft.com/office/drawing/2014/main" id="{2BF71CCB-A2F3-BA40-B317-16349F4B6AD2}"/>
              </a:ext>
            </a:extLst>
          </p:cNvPr>
          <p:cNvSpPr/>
          <p:nvPr/>
        </p:nvSpPr>
        <p:spPr>
          <a:xfrm>
            <a:off x="2629099" y="96180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0" name="TextBox 9">
            <a:extLst>
              <a:ext uri="{FF2B5EF4-FFF2-40B4-BE49-F238E27FC236}">
                <a16:creationId xmlns:a16="http://schemas.microsoft.com/office/drawing/2014/main" id="{10925DA7-55E2-FC45-A8DD-99CCE359A487}"/>
              </a:ext>
            </a:extLst>
          </p:cNvPr>
          <p:cNvSpPr txBox="1"/>
          <p:nvPr/>
        </p:nvSpPr>
        <p:spPr>
          <a:xfrm>
            <a:off x="5104049" y="378000"/>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Multi-Target SVR using Maximum Correlation Chains</a:t>
            </a:r>
          </a:p>
        </p:txBody>
      </p:sp>
      <p:sp>
        <p:nvSpPr>
          <p:cNvPr id="16" name="Title 1">
            <a:extLst>
              <a:ext uri="{FF2B5EF4-FFF2-40B4-BE49-F238E27FC236}">
                <a16:creationId xmlns:a16="http://schemas.microsoft.com/office/drawing/2014/main" id="{A3D93A93-3345-A044-AF2A-F6D6CCE52055}"/>
              </a:ext>
            </a:extLst>
          </p:cNvPr>
          <p:cNvSpPr>
            <a:spLocks noGrp="1"/>
          </p:cNvSpPr>
          <p:nvPr>
            <p:ph type="title"/>
          </p:nvPr>
        </p:nvSpPr>
        <p:spPr>
          <a:xfrm>
            <a:off x="628651" y="189560"/>
            <a:ext cx="7886700" cy="643818"/>
          </a:xfrm>
        </p:spPr>
        <p:txBody>
          <a:bodyPr/>
          <a:lstStyle/>
          <a:p>
            <a:r>
              <a:rPr lang="en-US" dirty="0"/>
              <a:t>Results</a:t>
            </a:r>
          </a:p>
        </p:txBody>
      </p:sp>
      <p:cxnSp>
        <p:nvCxnSpPr>
          <p:cNvPr id="12" name="Straight Connector 11">
            <a:extLst>
              <a:ext uri="{FF2B5EF4-FFF2-40B4-BE49-F238E27FC236}">
                <a16:creationId xmlns:a16="http://schemas.microsoft.com/office/drawing/2014/main" id="{883DEDB3-1BC8-2D4D-8C1F-F60AC8BDA22C}"/>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9C770013-53BF-8041-88D1-3757010D4AEB}"/>
              </a:ext>
            </a:extLst>
          </p:cNvPr>
          <p:cNvSpPr txBox="1"/>
          <p:nvPr/>
        </p:nvSpPr>
        <p:spPr>
          <a:xfrm>
            <a:off x="3614619" y="4961035"/>
            <a:ext cx="5157181" cy="200055"/>
          </a:xfrm>
          <a:prstGeom prst="rect">
            <a:avLst/>
          </a:prstGeom>
          <a:noFill/>
        </p:spPr>
        <p:txBody>
          <a:bodyPr wrap="none" rtlCol="0">
            <a:spAutoFit/>
          </a:bodyPr>
          <a:lstStyle/>
          <a:p>
            <a:r>
              <a:rPr lang="en-US" sz="700" dirty="0"/>
              <a:t>G. Melki et al. “Multi-target support vector regression via correlation regressor chains”. Information Sciences, vol. 415, pp. 53–69, 2017.</a:t>
            </a:r>
            <a:endParaRPr lang="en-US" sz="100" dirty="0">
              <a:effectLst/>
            </a:endParaRPr>
          </a:p>
        </p:txBody>
      </p:sp>
    </p:spTree>
    <p:extLst>
      <p:ext uri="{BB962C8B-B14F-4D97-AF65-F5344CB8AC3E}">
        <p14:creationId xmlns:p14="http://schemas.microsoft.com/office/powerpoint/2010/main" val="3520486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93CC8-32CE-7E4B-9B79-D48C88FB5328}"/>
              </a:ext>
            </a:extLst>
          </p:cNvPr>
          <p:cNvSpPr>
            <a:spLocks noGrp="1"/>
          </p:cNvSpPr>
          <p:nvPr>
            <p:ph type="title"/>
          </p:nvPr>
        </p:nvSpPr>
        <p:spPr>
          <a:xfrm>
            <a:off x="628651" y="189560"/>
            <a:ext cx="7886700" cy="643818"/>
          </a:xfrm>
        </p:spPr>
        <p:txBody>
          <a:bodyPr/>
          <a:lstStyle/>
          <a:p>
            <a:r>
              <a:rPr lang="en-US" dirty="0"/>
              <a:t>Agenda</a:t>
            </a:r>
          </a:p>
        </p:txBody>
      </p:sp>
      <p:sp>
        <p:nvSpPr>
          <p:cNvPr id="4" name="Slide Number Placeholder 3">
            <a:extLst>
              <a:ext uri="{FF2B5EF4-FFF2-40B4-BE49-F238E27FC236}">
                <a16:creationId xmlns:a16="http://schemas.microsoft.com/office/drawing/2014/main" id="{AD096DF8-DC9B-5E42-944C-DC290777D2E9}"/>
              </a:ext>
            </a:extLst>
          </p:cNvPr>
          <p:cNvSpPr>
            <a:spLocks noGrp="1"/>
          </p:cNvSpPr>
          <p:nvPr>
            <p:ph type="sldNum" sz="quarter" idx="12"/>
          </p:nvPr>
        </p:nvSpPr>
        <p:spPr/>
        <p:txBody>
          <a:bodyPr/>
          <a:lstStyle/>
          <a:p>
            <a:fld id="{51F1AC64-B052-AA44-9FFA-523D4080C13E}" type="slidenum">
              <a:rPr lang="en-US" smtClean="0"/>
              <a:t>2</a:t>
            </a:fld>
            <a:endParaRPr lang="en-US"/>
          </a:p>
        </p:txBody>
      </p:sp>
      <p:cxnSp>
        <p:nvCxnSpPr>
          <p:cNvPr id="5" name="Straight Connector 4">
            <a:extLst>
              <a:ext uri="{FF2B5EF4-FFF2-40B4-BE49-F238E27FC236}">
                <a16:creationId xmlns:a16="http://schemas.microsoft.com/office/drawing/2014/main" id="{5FCFCB4D-D37B-3C46-8033-0D8ADDC31115}"/>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1" name="Content Placeholder 2">
            <a:extLst>
              <a:ext uri="{FF2B5EF4-FFF2-40B4-BE49-F238E27FC236}">
                <a16:creationId xmlns:a16="http://schemas.microsoft.com/office/drawing/2014/main" id="{24B5FD57-CA77-6841-BD5B-6DDBDDA83129}"/>
              </a:ext>
            </a:extLst>
          </p:cNvPr>
          <p:cNvSpPr>
            <a:spLocks noGrp="1"/>
          </p:cNvSpPr>
          <p:nvPr>
            <p:ph idx="1"/>
          </p:nvPr>
        </p:nvSpPr>
        <p:spPr>
          <a:xfrm>
            <a:off x="314326" y="833378"/>
            <a:ext cx="9559248" cy="3706350"/>
          </a:xfrm>
        </p:spPr>
        <p:txBody>
          <a:bodyPr numCol="2"/>
          <a:lstStyle/>
          <a:p>
            <a:r>
              <a:rPr lang="en-US" sz="1800" b="1" dirty="0"/>
              <a:t>Introduction and Motivation</a:t>
            </a:r>
          </a:p>
          <a:p>
            <a:pPr lvl="1"/>
            <a:r>
              <a:rPr lang="en-US" sz="1600" dirty="0"/>
              <a:t>Multiple-Target Learning</a:t>
            </a:r>
          </a:p>
          <a:p>
            <a:pPr lvl="1"/>
            <a:r>
              <a:rPr lang="en-US" sz="1600" dirty="0"/>
              <a:t>Multiple-Instance Learning</a:t>
            </a:r>
          </a:p>
          <a:p>
            <a:r>
              <a:rPr lang="en-US" sz="1800" b="1" dirty="0"/>
              <a:t>Background</a:t>
            </a:r>
          </a:p>
          <a:p>
            <a:pPr lvl="1"/>
            <a:r>
              <a:rPr lang="en-US" sz="1600" dirty="0"/>
              <a:t>Support Vector Classification</a:t>
            </a:r>
          </a:p>
          <a:p>
            <a:pPr lvl="1"/>
            <a:r>
              <a:rPr lang="en-US" sz="1600" dirty="0"/>
              <a:t>Support Vector Regression</a:t>
            </a:r>
          </a:p>
          <a:p>
            <a:r>
              <a:rPr lang="en-US" sz="1800" b="1" dirty="0"/>
              <a:t>Multi-Target SVR using Maximum Correlation Chains</a:t>
            </a:r>
          </a:p>
          <a:p>
            <a:pPr lvl="1"/>
            <a:r>
              <a:rPr lang="en-US" sz="1600" dirty="0"/>
              <a:t>Novel SVMs for MT Regression</a:t>
            </a:r>
          </a:p>
          <a:p>
            <a:pPr lvl="1"/>
            <a:r>
              <a:rPr lang="en-US" sz="1600" dirty="0"/>
              <a:t>Experimental Environment</a:t>
            </a:r>
          </a:p>
          <a:p>
            <a:pPr lvl="1"/>
            <a:r>
              <a:rPr lang="en-US" sz="1600" dirty="0"/>
              <a:t>Results &amp; Statistical Analysis</a:t>
            </a:r>
          </a:p>
          <a:p>
            <a:pPr lvl="1"/>
            <a:r>
              <a:rPr lang="en-US" sz="1600" dirty="0"/>
              <a:t>MTR Conclusions</a:t>
            </a:r>
          </a:p>
          <a:p>
            <a:r>
              <a:rPr lang="en-US" sz="1800" b="1" dirty="0"/>
              <a:t>Multi-Instance SVM using Bag Representatives</a:t>
            </a:r>
          </a:p>
          <a:p>
            <a:pPr lvl="1"/>
            <a:r>
              <a:rPr lang="en-US" sz="1600" dirty="0"/>
              <a:t>Novel SVM for MI Classification</a:t>
            </a:r>
          </a:p>
          <a:p>
            <a:pPr lvl="1"/>
            <a:r>
              <a:rPr lang="en-US" sz="1600" dirty="0"/>
              <a:t>Experimental Environment</a:t>
            </a:r>
          </a:p>
          <a:p>
            <a:pPr lvl="1"/>
            <a:r>
              <a:rPr lang="en-US" sz="1600" dirty="0"/>
              <a:t>Results &amp; Statistical Analysis</a:t>
            </a:r>
          </a:p>
          <a:p>
            <a:pPr lvl="1"/>
            <a:r>
              <a:rPr lang="en-US" sz="1600" dirty="0"/>
              <a:t>MIL Conclusions</a:t>
            </a:r>
          </a:p>
          <a:p>
            <a:r>
              <a:rPr lang="en-US" sz="1800" b="1" dirty="0"/>
              <a:t>Conclusions</a:t>
            </a:r>
          </a:p>
          <a:p>
            <a:r>
              <a:rPr lang="en-US" sz="1800" b="1" dirty="0"/>
              <a:t>Future Work</a:t>
            </a:r>
          </a:p>
          <a:p>
            <a:r>
              <a:rPr lang="en-US" sz="1800" b="1" dirty="0"/>
              <a:t>Publications</a:t>
            </a:r>
            <a:endParaRPr lang="en-US" sz="1800" dirty="0"/>
          </a:p>
        </p:txBody>
      </p:sp>
    </p:spTree>
    <p:extLst>
      <p:ext uri="{BB962C8B-B14F-4D97-AF65-F5344CB8AC3E}">
        <p14:creationId xmlns:p14="http://schemas.microsoft.com/office/powerpoint/2010/main" val="211506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D27BA-57FB-E944-915D-0BF8A3D7828A}"/>
              </a:ext>
            </a:extLst>
          </p:cNvPr>
          <p:cNvSpPr>
            <a:spLocks noGrp="1"/>
          </p:cNvSpPr>
          <p:nvPr>
            <p:ph type="title"/>
          </p:nvPr>
        </p:nvSpPr>
        <p:spPr/>
        <p:txBody>
          <a:bodyPr/>
          <a:lstStyle/>
          <a:p>
            <a:r>
              <a:rPr lang="en-US" dirty="0"/>
              <a:t>MTR Conclusions</a:t>
            </a:r>
          </a:p>
        </p:txBody>
      </p:sp>
      <p:sp>
        <p:nvSpPr>
          <p:cNvPr id="3" name="Content Placeholder 2">
            <a:extLst>
              <a:ext uri="{FF2B5EF4-FFF2-40B4-BE49-F238E27FC236}">
                <a16:creationId xmlns:a16="http://schemas.microsoft.com/office/drawing/2014/main" id="{950863C5-71C9-F045-9E71-47EA9743F8ED}"/>
              </a:ext>
            </a:extLst>
          </p:cNvPr>
          <p:cNvSpPr>
            <a:spLocks noGrp="1"/>
          </p:cNvSpPr>
          <p:nvPr>
            <p:ph idx="1"/>
          </p:nvPr>
        </p:nvSpPr>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
        <p:nvSpPr>
          <p:cNvPr id="4" name="Slide Number Placeholder 3">
            <a:extLst>
              <a:ext uri="{FF2B5EF4-FFF2-40B4-BE49-F238E27FC236}">
                <a16:creationId xmlns:a16="http://schemas.microsoft.com/office/drawing/2014/main" id="{C7FA759A-E5D2-894A-86BE-993B425C5EED}"/>
              </a:ext>
            </a:extLst>
          </p:cNvPr>
          <p:cNvSpPr>
            <a:spLocks noGrp="1"/>
          </p:cNvSpPr>
          <p:nvPr>
            <p:ph type="sldNum" sz="quarter" idx="12"/>
          </p:nvPr>
        </p:nvSpPr>
        <p:spPr/>
        <p:txBody>
          <a:bodyPr/>
          <a:lstStyle/>
          <a:p>
            <a:fld id="{51F1AC64-B052-AA44-9FFA-523D4080C13E}" type="slidenum">
              <a:rPr lang="en-US" smtClean="0"/>
              <a:t>20</a:t>
            </a:fld>
            <a:endParaRPr lang="en-US"/>
          </a:p>
        </p:txBody>
      </p:sp>
      <p:sp>
        <p:nvSpPr>
          <p:cNvPr id="9" name="TextBox 8">
            <a:extLst>
              <a:ext uri="{FF2B5EF4-FFF2-40B4-BE49-F238E27FC236}">
                <a16:creationId xmlns:a16="http://schemas.microsoft.com/office/drawing/2014/main" id="{B0C99BAF-CD6E-AD48-9487-D55027D240B1}"/>
              </a:ext>
            </a:extLst>
          </p:cNvPr>
          <p:cNvSpPr txBox="1"/>
          <p:nvPr/>
        </p:nvSpPr>
        <p:spPr>
          <a:xfrm>
            <a:off x="5104049" y="378000"/>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Multi-Target SVR using Maximum Correlation Chains</a:t>
            </a:r>
          </a:p>
        </p:txBody>
      </p:sp>
      <p:cxnSp>
        <p:nvCxnSpPr>
          <p:cNvPr id="8" name="Straight Connector 7">
            <a:extLst>
              <a:ext uri="{FF2B5EF4-FFF2-40B4-BE49-F238E27FC236}">
                <a16:creationId xmlns:a16="http://schemas.microsoft.com/office/drawing/2014/main" id="{DED5DBE6-9532-F448-B4E5-D7D30D596899}"/>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02D76D0D-D832-C045-BDCB-31E9CAB49E73}"/>
              </a:ext>
            </a:extLst>
          </p:cNvPr>
          <p:cNvSpPr txBox="1"/>
          <p:nvPr/>
        </p:nvSpPr>
        <p:spPr>
          <a:xfrm>
            <a:off x="3614619" y="4961035"/>
            <a:ext cx="5157181" cy="200055"/>
          </a:xfrm>
          <a:prstGeom prst="rect">
            <a:avLst/>
          </a:prstGeom>
          <a:noFill/>
        </p:spPr>
        <p:txBody>
          <a:bodyPr wrap="none" rtlCol="0">
            <a:spAutoFit/>
          </a:bodyPr>
          <a:lstStyle/>
          <a:p>
            <a:r>
              <a:rPr lang="en-US" sz="700" dirty="0"/>
              <a:t>G. Melki et al. “Multi-target support vector regression via correlation regressor chains”. Information Sciences, vol. 415, pp. 53–69, 2017.</a:t>
            </a:r>
            <a:endParaRPr lang="en-US" sz="100" dirty="0">
              <a:effectLst/>
            </a:endParaRPr>
          </a:p>
        </p:txBody>
      </p:sp>
    </p:spTree>
    <p:extLst>
      <p:ext uri="{BB962C8B-B14F-4D97-AF65-F5344CB8AC3E}">
        <p14:creationId xmlns:p14="http://schemas.microsoft.com/office/powerpoint/2010/main" val="931343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1BBA-5396-9D48-BB3B-5759E2C8DB0F}"/>
              </a:ext>
            </a:extLst>
          </p:cNvPr>
          <p:cNvSpPr>
            <a:spLocks noGrp="1"/>
          </p:cNvSpPr>
          <p:nvPr>
            <p:ph type="ctrTitle"/>
          </p:nvPr>
        </p:nvSpPr>
        <p:spPr/>
        <p:txBody>
          <a:bodyPr/>
          <a:lstStyle/>
          <a:p>
            <a:r>
              <a:rPr lang="en-US" sz="4400" dirty="0"/>
              <a:t>Multi-Instance SVM using Bag Representatives</a:t>
            </a:r>
          </a:p>
        </p:txBody>
      </p:sp>
      <p:sp>
        <p:nvSpPr>
          <p:cNvPr id="6" name="TextBox 5">
            <a:extLst>
              <a:ext uri="{FF2B5EF4-FFF2-40B4-BE49-F238E27FC236}">
                <a16:creationId xmlns:a16="http://schemas.microsoft.com/office/drawing/2014/main" id="{BC718FF0-A323-0A45-84BC-87F54B377CE8}"/>
              </a:ext>
            </a:extLst>
          </p:cNvPr>
          <p:cNvSpPr txBox="1"/>
          <p:nvPr/>
        </p:nvSpPr>
        <p:spPr>
          <a:xfrm>
            <a:off x="2981136" y="4958371"/>
            <a:ext cx="5907386" cy="200055"/>
          </a:xfrm>
          <a:prstGeom prst="rect">
            <a:avLst/>
          </a:prstGeom>
          <a:noFill/>
        </p:spPr>
        <p:txBody>
          <a:bodyPr wrap="none" rtlCol="0">
            <a:spAutoFit/>
          </a:bodyPr>
          <a:lstStyle/>
          <a:p>
            <a:r>
              <a:rPr lang="en-US" sz="700" dirty="0"/>
              <a:t>G. Melki, A. Cano, and S. Ventura. “MIRSVM: Multi-Instance Support Vector Machine with Bag Representatives”. Pattern Recognition, vol. 79, 228-241, 2018.</a:t>
            </a:r>
            <a:endParaRPr lang="en-US" sz="100" dirty="0"/>
          </a:p>
        </p:txBody>
      </p:sp>
    </p:spTree>
    <p:extLst>
      <p:ext uri="{BB962C8B-B14F-4D97-AF65-F5344CB8AC3E}">
        <p14:creationId xmlns:p14="http://schemas.microsoft.com/office/powerpoint/2010/main" val="1522172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B5D26-F5A1-A140-A60C-A38B1B3CC015}"/>
              </a:ext>
            </a:extLst>
          </p:cNvPr>
          <p:cNvSpPr>
            <a:spLocks noGrp="1"/>
          </p:cNvSpPr>
          <p:nvPr>
            <p:ph type="title"/>
          </p:nvPr>
        </p:nvSpPr>
        <p:spPr/>
        <p:txBody>
          <a:bodyPr/>
          <a:lstStyle/>
          <a:p>
            <a:r>
              <a:rPr lang="en-US" dirty="0"/>
              <a:t>Multi-Instance learning</a:t>
            </a:r>
          </a:p>
        </p:txBody>
      </p:sp>
      <p:sp>
        <p:nvSpPr>
          <p:cNvPr id="3" name="Content Placeholder 2">
            <a:extLst>
              <a:ext uri="{FF2B5EF4-FFF2-40B4-BE49-F238E27FC236}">
                <a16:creationId xmlns:a16="http://schemas.microsoft.com/office/drawing/2014/main" id="{ECC2C7E9-5C44-474F-865E-5A3534E19870}"/>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r>
              <a:rPr lang="en-US" sz="2400" dirty="0"/>
              <a:t>Instance </a:t>
            </a:r>
            <a:r>
              <a:rPr lang="en-US" dirty="0"/>
              <a:t>Level</a:t>
            </a:r>
            <a:r>
              <a:rPr lang="en-US" sz="2400" dirty="0"/>
              <a:t> Paradigm</a:t>
            </a:r>
          </a:p>
          <a:p>
            <a:pPr lvl="1"/>
            <a:r>
              <a:rPr lang="en-US" sz="2000" i="1" dirty="0" err="1"/>
              <a:t>MIOptimalBall</a:t>
            </a:r>
            <a:r>
              <a:rPr lang="en-US" sz="2000" i="1" dirty="0"/>
              <a:t>, </a:t>
            </a:r>
            <a:r>
              <a:rPr lang="en-US" sz="2000" i="1" dirty="0" err="1"/>
              <a:t>MIBoost</a:t>
            </a:r>
            <a:r>
              <a:rPr lang="en-US" sz="2000" i="1" dirty="0"/>
              <a:t>, MISVM, MIDD, </a:t>
            </a:r>
            <a:r>
              <a:rPr lang="en-US" sz="2000" dirty="0"/>
              <a:t>and</a:t>
            </a:r>
            <a:r>
              <a:rPr lang="en-US" sz="2000" i="1" dirty="0"/>
              <a:t> </a:t>
            </a:r>
            <a:r>
              <a:rPr lang="en-US" sz="2000" i="1" dirty="0" err="1"/>
              <a:t>MIWrapper</a:t>
            </a:r>
            <a:r>
              <a:rPr lang="en-US" sz="2000" i="1" dirty="0"/>
              <a:t> </a:t>
            </a:r>
            <a:endParaRPr lang="en-US" sz="2000" dirty="0"/>
          </a:p>
          <a:p>
            <a:r>
              <a:rPr lang="en-US" sz="2400" dirty="0"/>
              <a:t>Bag Level Paradigm</a:t>
            </a:r>
          </a:p>
          <a:p>
            <a:pPr lvl="1"/>
            <a:r>
              <a:rPr lang="en-US" sz="2000" i="1" dirty="0"/>
              <a:t>MISMO, </a:t>
            </a:r>
            <a:r>
              <a:rPr lang="en-US" sz="2000" i="1" dirty="0" err="1"/>
              <a:t>SimpleMI</a:t>
            </a:r>
            <a:r>
              <a:rPr lang="en-US" sz="2000" i="1" dirty="0"/>
              <a:t>, </a:t>
            </a:r>
            <a:r>
              <a:rPr lang="en-US" sz="2000" i="1" dirty="0" err="1"/>
              <a:t>miGraph</a:t>
            </a:r>
            <a:r>
              <a:rPr lang="en-US" sz="2000" i="1" dirty="0"/>
              <a:t>, </a:t>
            </a:r>
            <a:r>
              <a:rPr lang="en-US" sz="2000" dirty="0"/>
              <a:t>and</a:t>
            </a:r>
            <a:r>
              <a:rPr lang="en-US" sz="2000" i="1" dirty="0"/>
              <a:t> TLC </a:t>
            </a:r>
          </a:p>
        </p:txBody>
      </p:sp>
      <p:sp>
        <p:nvSpPr>
          <p:cNvPr id="4" name="Slide Number Placeholder 3">
            <a:extLst>
              <a:ext uri="{FF2B5EF4-FFF2-40B4-BE49-F238E27FC236}">
                <a16:creationId xmlns:a16="http://schemas.microsoft.com/office/drawing/2014/main" id="{8C2E377E-CC6E-3D4E-A215-766073955FEA}"/>
              </a:ext>
            </a:extLst>
          </p:cNvPr>
          <p:cNvSpPr>
            <a:spLocks noGrp="1"/>
          </p:cNvSpPr>
          <p:nvPr>
            <p:ph type="sldNum" sz="quarter" idx="12"/>
          </p:nvPr>
        </p:nvSpPr>
        <p:spPr/>
        <p:txBody>
          <a:bodyPr/>
          <a:lstStyle/>
          <a:p>
            <a:fld id="{51F1AC64-B052-AA44-9FFA-523D4080C13E}" type="slidenum">
              <a:rPr lang="en-US" smtClean="0"/>
              <a:t>22</a:t>
            </a:fld>
            <a:endParaRPr lang="en-US"/>
          </a:p>
        </p:txBody>
      </p:sp>
      <p:pic>
        <p:nvPicPr>
          <p:cNvPr id="5" name="Picture 4">
            <a:extLst>
              <a:ext uri="{FF2B5EF4-FFF2-40B4-BE49-F238E27FC236}">
                <a16:creationId xmlns:a16="http://schemas.microsoft.com/office/drawing/2014/main" id="{9307FA55-5154-8242-8ABB-ADD46EA5D234}"/>
              </a:ext>
            </a:extLst>
          </p:cNvPr>
          <p:cNvPicPr>
            <a:picLocks noChangeAspect="1"/>
          </p:cNvPicPr>
          <p:nvPr/>
        </p:nvPicPr>
        <p:blipFill>
          <a:blip r:embed="rId3"/>
          <a:stretch>
            <a:fillRect/>
          </a:stretch>
        </p:blipFill>
        <p:spPr>
          <a:xfrm>
            <a:off x="2981136" y="1998590"/>
            <a:ext cx="3026649" cy="1210659"/>
          </a:xfrm>
          <a:prstGeom prst="rect">
            <a:avLst/>
          </a:prstGeom>
        </p:spPr>
      </p:pic>
      <p:sp>
        <p:nvSpPr>
          <p:cNvPr id="7" name="TextBox 6">
            <a:extLst>
              <a:ext uri="{FF2B5EF4-FFF2-40B4-BE49-F238E27FC236}">
                <a16:creationId xmlns:a16="http://schemas.microsoft.com/office/drawing/2014/main" id="{DD85204D-8407-A244-9E72-679181A109F3}"/>
              </a:ext>
            </a:extLst>
          </p:cNvPr>
          <p:cNvSpPr txBox="1"/>
          <p:nvPr/>
        </p:nvSpPr>
        <p:spPr>
          <a:xfrm>
            <a:off x="2981136" y="4958371"/>
            <a:ext cx="5907386" cy="200055"/>
          </a:xfrm>
          <a:prstGeom prst="rect">
            <a:avLst/>
          </a:prstGeom>
          <a:noFill/>
        </p:spPr>
        <p:txBody>
          <a:bodyPr wrap="none" rtlCol="0">
            <a:spAutoFit/>
          </a:bodyPr>
          <a:lstStyle/>
          <a:p>
            <a:r>
              <a:rPr lang="en-US" sz="700" dirty="0"/>
              <a:t>G. Melki, A. Cano, and S. Ventura. “MIRSVM: Multi-Instance Support Vector Machine with Bag Representatives”. Pattern Recognition, vol. 79, 228-241, 2018.</a:t>
            </a:r>
            <a:endParaRPr lang="en-US" sz="100" dirty="0"/>
          </a:p>
        </p:txBody>
      </p:sp>
      <p:sp>
        <p:nvSpPr>
          <p:cNvPr id="8" name="TextBox 7">
            <a:extLst>
              <a:ext uri="{FF2B5EF4-FFF2-40B4-BE49-F238E27FC236}">
                <a16:creationId xmlns:a16="http://schemas.microsoft.com/office/drawing/2014/main" id="{F790D36F-4648-9247-B8C0-F0B0C19D9497}"/>
              </a:ext>
            </a:extLst>
          </p:cNvPr>
          <p:cNvSpPr txBox="1"/>
          <p:nvPr/>
        </p:nvSpPr>
        <p:spPr>
          <a:xfrm>
            <a:off x="4659549" y="380664"/>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Multi-Instance SVM using Bag Representatives</a:t>
            </a:r>
          </a:p>
        </p:txBody>
      </p:sp>
      <p:cxnSp>
        <p:nvCxnSpPr>
          <p:cNvPr id="10" name="Straight Connector 9">
            <a:extLst>
              <a:ext uri="{FF2B5EF4-FFF2-40B4-BE49-F238E27FC236}">
                <a16:creationId xmlns:a16="http://schemas.microsoft.com/office/drawing/2014/main" id="{72F4A152-0609-7E42-BEBD-8B7F184E5DE8}"/>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78965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ECD73-5368-B849-9B8E-8DA828DCEAB1}"/>
              </a:ext>
            </a:extLst>
          </p:cNvPr>
          <p:cNvSpPr>
            <a:spLocks noGrp="1"/>
          </p:cNvSpPr>
          <p:nvPr>
            <p:ph type="title"/>
          </p:nvPr>
        </p:nvSpPr>
        <p:spPr/>
        <p:txBody>
          <a:bodyPr/>
          <a:lstStyle/>
          <a:p>
            <a:r>
              <a:rPr lang="en-US" dirty="0"/>
              <a:t>MIRSVM</a:t>
            </a:r>
          </a:p>
        </p:txBody>
      </p:sp>
      <p:sp>
        <p:nvSpPr>
          <p:cNvPr id="3" name="Text Placeholder 2">
            <a:extLst>
              <a:ext uri="{FF2B5EF4-FFF2-40B4-BE49-F238E27FC236}">
                <a16:creationId xmlns:a16="http://schemas.microsoft.com/office/drawing/2014/main" id="{7A8C9BD7-478C-F144-9FCE-5D481A3D81BA}"/>
              </a:ext>
            </a:extLst>
          </p:cNvPr>
          <p:cNvSpPr>
            <a:spLocks noGrp="1"/>
          </p:cNvSpPr>
          <p:nvPr>
            <p:ph type="body" idx="1"/>
          </p:nvPr>
        </p:nvSpPr>
        <p:spPr>
          <a:xfrm>
            <a:off x="630239" y="767088"/>
            <a:ext cx="3868737" cy="404492"/>
          </a:xfrm>
        </p:spPr>
        <p:txBody>
          <a:bodyPr/>
          <a:lstStyle/>
          <a:p>
            <a:r>
              <a:rPr lang="en-US" dirty="0"/>
              <a:t>Primal</a:t>
            </a:r>
          </a:p>
        </p:txBody>
      </p:sp>
      <p:pic>
        <p:nvPicPr>
          <p:cNvPr id="9" name="Content Placeholder 8">
            <a:extLst>
              <a:ext uri="{FF2B5EF4-FFF2-40B4-BE49-F238E27FC236}">
                <a16:creationId xmlns:a16="http://schemas.microsoft.com/office/drawing/2014/main" id="{EED8F3E2-129D-3248-934A-97AF2A72267F}"/>
              </a:ext>
            </a:extLst>
          </p:cNvPr>
          <p:cNvPicPr>
            <a:picLocks noGrp="1" noChangeAspect="1"/>
          </p:cNvPicPr>
          <p:nvPr>
            <p:ph sz="half" idx="2"/>
          </p:nvPr>
        </p:nvPicPr>
        <p:blipFill>
          <a:blip r:embed="rId3"/>
          <a:stretch>
            <a:fillRect/>
          </a:stretch>
        </p:blipFill>
        <p:spPr>
          <a:xfrm>
            <a:off x="1081393" y="1310281"/>
            <a:ext cx="3086100" cy="1155700"/>
          </a:xfrm>
          <a:prstGeom prst="rect">
            <a:avLst/>
          </a:prstGeom>
        </p:spPr>
      </p:pic>
      <p:sp>
        <p:nvSpPr>
          <p:cNvPr id="5" name="Text Placeholder 4">
            <a:extLst>
              <a:ext uri="{FF2B5EF4-FFF2-40B4-BE49-F238E27FC236}">
                <a16:creationId xmlns:a16="http://schemas.microsoft.com/office/drawing/2014/main" id="{04C77907-C46F-864A-8967-AFA7C0316AB9}"/>
              </a:ext>
            </a:extLst>
          </p:cNvPr>
          <p:cNvSpPr>
            <a:spLocks noGrp="1"/>
          </p:cNvSpPr>
          <p:nvPr>
            <p:ph type="body" sz="quarter" idx="3"/>
          </p:nvPr>
        </p:nvSpPr>
        <p:spPr>
          <a:xfrm>
            <a:off x="4573589" y="767088"/>
            <a:ext cx="3887788" cy="404492"/>
          </a:xfrm>
        </p:spPr>
        <p:txBody>
          <a:bodyPr/>
          <a:lstStyle/>
          <a:p>
            <a:r>
              <a:rPr lang="en-US" dirty="0"/>
              <a:t>Dual</a:t>
            </a:r>
          </a:p>
        </p:txBody>
      </p:sp>
      <p:sp>
        <p:nvSpPr>
          <p:cNvPr id="7" name="Slide Number Placeholder 6">
            <a:extLst>
              <a:ext uri="{FF2B5EF4-FFF2-40B4-BE49-F238E27FC236}">
                <a16:creationId xmlns:a16="http://schemas.microsoft.com/office/drawing/2014/main" id="{6375E229-7659-7B4B-A782-50A59D4E2BE9}"/>
              </a:ext>
            </a:extLst>
          </p:cNvPr>
          <p:cNvSpPr>
            <a:spLocks noGrp="1"/>
          </p:cNvSpPr>
          <p:nvPr>
            <p:ph type="sldNum" sz="quarter" idx="12"/>
          </p:nvPr>
        </p:nvSpPr>
        <p:spPr/>
        <p:txBody>
          <a:bodyPr/>
          <a:lstStyle/>
          <a:p>
            <a:fld id="{51F1AC64-B052-AA44-9FFA-523D4080C13E}" type="slidenum">
              <a:rPr lang="en-US" smtClean="0"/>
              <a:t>23</a:t>
            </a:fld>
            <a:endParaRPr lang="en-US"/>
          </a:p>
        </p:txBody>
      </p:sp>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8066182A-E6FA-E843-ABC1-EDC4D15ED21E}"/>
                  </a:ext>
                </a:extLst>
              </p:cNvPr>
              <p:cNvSpPr txBox="1">
                <a:spLocks/>
              </p:cNvSpPr>
              <p:nvPr/>
            </p:nvSpPr>
            <p:spPr>
              <a:xfrm>
                <a:off x="2372639" y="3317739"/>
                <a:ext cx="4401899" cy="76787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𝑰</m:t>
                        </m:r>
                      </m:sub>
                    </m:sSub>
                  </m:oMath>
                </a14:m>
                <a:r>
                  <a:rPr lang="en-US" sz="1800" b="1" dirty="0"/>
                  <a:t> </a:t>
                </a:r>
                <a:r>
                  <a:rPr lang="en-US" sz="1800" dirty="0"/>
                  <a:t>vector of bag representative indices</a:t>
                </a:r>
              </a:p>
              <a:p>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𝑺</m:t>
                            </m:r>
                          </m:e>
                          <m:sub>
                            <m:r>
                              <a:rPr lang="en-US" sz="1800" b="1" i="1" smtClean="0">
                                <a:latin typeface="Cambria Math" panose="02040503050406030204" pitchFamily="18" charset="0"/>
                              </a:rPr>
                              <m:t>𝑰</m:t>
                            </m:r>
                          </m:sub>
                        </m:sSub>
                      </m:sub>
                    </m:sSub>
                  </m:oMath>
                </a14:m>
                <a:r>
                  <a:rPr lang="en-US" sz="1800" b="1" dirty="0"/>
                  <a:t> </a:t>
                </a:r>
                <a:r>
                  <a:rPr lang="en-US" sz="1800" dirty="0"/>
                  <a:t>representative instance of bag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𝑰</m:t>
                        </m:r>
                      </m:sub>
                    </m:sSub>
                  </m:oMath>
                </a14:m>
                <a:endParaRPr lang="en-US" sz="1800" b="1" dirty="0"/>
              </a:p>
              <a:p>
                <a:endParaRPr lang="en-US" sz="1800" b="1" dirty="0"/>
              </a:p>
            </p:txBody>
          </p:sp>
        </mc:Choice>
        <mc:Fallback xmlns="">
          <p:sp>
            <p:nvSpPr>
              <p:cNvPr id="13" name="Content Placeholder 5">
                <a:extLst>
                  <a:ext uri="{FF2B5EF4-FFF2-40B4-BE49-F238E27FC236}">
                    <a16:creationId xmlns:a16="http://schemas.microsoft.com/office/drawing/2014/main" id="{8066182A-E6FA-E843-ABC1-EDC4D15ED21E}"/>
                  </a:ext>
                </a:extLst>
              </p:cNvPr>
              <p:cNvSpPr txBox="1">
                <a:spLocks noRot="1" noChangeAspect="1" noMove="1" noResize="1" noEditPoints="1" noAdjustHandles="1" noChangeArrowheads="1" noChangeShapeType="1" noTextEdit="1"/>
              </p:cNvSpPr>
              <p:nvPr/>
            </p:nvSpPr>
            <p:spPr>
              <a:xfrm>
                <a:off x="2372639" y="3317739"/>
                <a:ext cx="4401899" cy="767878"/>
              </a:xfrm>
              <a:prstGeom prst="rect">
                <a:avLst/>
              </a:prstGeom>
              <a:blipFill>
                <a:blip r:embed="rId4"/>
                <a:stretch>
                  <a:fillRect l="-865" t="-6452" b="-3226"/>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1B7558B5-CBA8-444C-8312-E3F99F3C3AA8}"/>
              </a:ext>
            </a:extLst>
          </p:cNvPr>
          <p:cNvPicPr>
            <a:picLocks noChangeAspect="1"/>
          </p:cNvPicPr>
          <p:nvPr/>
        </p:nvPicPr>
        <p:blipFill>
          <a:blip r:embed="rId5"/>
          <a:stretch>
            <a:fillRect/>
          </a:stretch>
        </p:blipFill>
        <p:spPr>
          <a:xfrm>
            <a:off x="1151243" y="2748597"/>
            <a:ext cx="2946400" cy="292100"/>
          </a:xfrm>
          <a:prstGeom prst="rect">
            <a:avLst/>
          </a:prstGeom>
        </p:spPr>
      </p:pic>
      <p:pic>
        <p:nvPicPr>
          <p:cNvPr id="16" name="Picture 15">
            <a:extLst>
              <a:ext uri="{FF2B5EF4-FFF2-40B4-BE49-F238E27FC236}">
                <a16:creationId xmlns:a16="http://schemas.microsoft.com/office/drawing/2014/main" id="{B19330A3-4BC4-8A4E-AC11-975DD1917169}"/>
              </a:ext>
            </a:extLst>
          </p:cNvPr>
          <p:cNvPicPr>
            <a:picLocks noChangeAspect="1"/>
          </p:cNvPicPr>
          <p:nvPr/>
        </p:nvPicPr>
        <p:blipFill>
          <a:blip r:embed="rId6"/>
          <a:stretch>
            <a:fillRect/>
          </a:stretch>
        </p:blipFill>
        <p:spPr>
          <a:xfrm>
            <a:off x="5201260" y="1310281"/>
            <a:ext cx="2619778" cy="1153565"/>
          </a:xfrm>
          <a:prstGeom prst="rect">
            <a:avLst/>
          </a:prstGeom>
        </p:spPr>
      </p:pic>
      <p:pic>
        <p:nvPicPr>
          <p:cNvPr id="19" name="Picture 18">
            <a:extLst>
              <a:ext uri="{FF2B5EF4-FFF2-40B4-BE49-F238E27FC236}">
                <a16:creationId xmlns:a16="http://schemas.microsoft.com/office/drawing/2014/main" id="{E67F3611-4D7D-E44B-AA17-C43548C7B29D}"/>
              </a:ext>
            </a:extLst>
          </p:cNvPr>
          <p:cNvPicPr>
            <a:picLocks noChangeAspect="1"/>
          </p:cNvPicPr>
          <p:nvPr/>
        </p:nvPicPr>
        <p:blipFill>
          <a:blip r:embed="rId7"/>
          <a:stretch>
            <a:fillRect/>
          </a:stretch>
        </p:blipFill>
        <p:spPr>
          <a:xfrm>
            <a:off x="3470276" y="4085617"/>
            <a:ext cx="2057400" cy="368300"/>
          </a:xfrm>
          <a:prstGeom prst="rect">
            <a:avLst/>
          </a:prstGeom>
        </p:spPr>
      </p:pic>
      <p:pic>
        <p:nvPicPr>
          <p:cNvPr id="20" name="Picture 19">
            <a:extLst>
              <a:ext uri="{FF2B5EF4-FFF2-40B4-BE49-F238E27FC236}">
                <a16:creationId xmlns:a16="http://schemas.microsoft.com/office/drawing/2014/main" id="{2ABE2A1B-05D8-BF4B-81D2-4B15B74CA934}"/>
              </a:ext>
            </a:extLst>
          </p:cNvPr>
          <p:cNvPicPr>
            <a:picLocks noChangeAspect="1"/>
          </p:cNvPicPr>
          <p:nvPr/>
        </p:nvPicPr>
        <p:blipFill>
          <a:blip r:embed="rId8"/>
          <a:stretch>
            <a:fillRect/>
          </a:stretch>
        </p:blipFill>
        <p:spPr>
          <a:xfrm>
            <a:off x="3006726" y="4362659"/>
            <a:ext cx="2984500" cy="546100"/>
          </a:xfrm>
          <a:prstGeom prst="rect">
            <a:avLst/>
          </a:prstGeom>
        </p:spPr>
      </p:pic>
      <p:cxnSp>
        <p:nvCxnSpPr>
          <p:cNvPr id="22" name="Straight Connector 21">
            <a:extLst>
              <a:ext uri="{FF2B5EF4-FFF2-40B4-BE49-F238E27FC236}">
                <a16:creationId xmlns:a16="http://schemas.microsoft.com/office/drawing/2014/main" id="{92A1D9C8-E41C-7346-B07F-9A1618878FA1}"/>
              </a:ext>
            </a:extLst>
          </p:cNvPr>
          <p:cNvCxnSpPr/>
          <p:nvPr/>
        </p:nvCxnSpPr>
        <p:spPr>
          <a:xfrm>
            <a:off x="670112" y="1200160"/>
            <a:ext cx="7657727" cy="0"/>
          </a:xfrm>
          <a:prstGeom prst="line">
            <a:avLst/>
          </a:prstGeom>
          <a:ln w="1905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3E94236-51D0-FB4F-B2A5-1F6403FA3713}"/>
              </a:ext>
            </a:extLst>
          </p:cNvPr>
          <p:cNvSpPr txBox="1"/>
          <p:nvPr/>
        </p:nvSpPr>
        <p:spPr>
          <a:xfrm>
            <a:off x="4659549" y="380664"/>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Multi-Instance SVM using Bag Representatives</a:t>
            </a:r>
          </a:p>
        </p:txBody>
      </p:sp>
      <p:cxnSp>
        <p:nvCxnSpPr>
          <p:cNvPr id="23" name="Straight Connector 22">
            <a:extLst>
              <a:ext uri="{FF2B5EF4-FFF2-40B4-BE49-F238E27FC236}">
                <a16:creationId xmlns:a16="http://schemas.microsoft.com/office/drawing/2014/main" id="{E3E84787-8FEB-2B43-8A58-BF140A3B4B4A}"/>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a16="http://schemas.microsoft.com/office/drawing/2014/main" id="{901B935B-2F34-A345-81CF-05E1B6E08DBF}"/>
              </a:ext>
            </a:extLst>
          </p:cNvPr>
          <p:cNvSpPr txBox="1"/>
          <p:nvPr/>
        </p:nvSpPr>
        <p:spPr>
          <a:xfrm>
            <a:off x="2981136" y="4958371"/>
            <a:ext cx="5907386" cy="200055"/>
          </a:xfrm>
          <a:prstGeom prst="rect">
            <a:avLst/>
          </a:prstGeom>
          <a:noFill/>
        </p:spPr>
        <p:txBody>
          <a:bodyPr wrap="none" rtlCol="0">
            <a:spAutoFit/>
          </a:bodyPr>
          <a:lstStyle/>
          <a:p>
            <a:r>
              <a:rPr lang="en-US" sz="700" dirty="0"/>
              <a:t>G. Melki, A. Cano, and S. Ventura. “MIRSVM: Multi-Instance Support Vector Machine with Bag Representatives”. Pattern Recognition, vol. 79, 228-241, 2018.</a:t>
            </a:r>
            <a:endParaRPr lang="en-US" sz="100" dirty="0"/>
          </a:p>
        </p:txBody>
      </p:sp>
      <p:pic>
        <p:nvPicPr>
          <p:cNvPr id="4" name="Picture 3">
            <a:extLst>
              <a:ext uri="{FF2B5EF4-FFF2-40B4-BE49-F238E27FC236}">
                <a16:creationId xmlns:a16="http://schemas.microsoft.com/office/drawing/2014/main" id="{6EDDB46E-B9CF-334C-8517-DAF34B71CE82}"/>
              </a:ext>
            </a:extLst>
          </p:cNvPr>
          <p:cNvPicPr>
            <a:picLocks noChangeAspect="1"/>
          </p:cNvPicPr>
          <p:nvPr/>
        </p:nvPicPr>
        <p:blipFill>
          <a:blip r:embed="rId9"/>
          <a:stretch>
            <a:fillRect/>
          </a:stretch>
        </p:blipFill>
        <p:spPr>
          <a:xfrm>
            <a:off x="4829545" y="2654950"/>
            <a:ext cx="3506272" cy="425682"/>
          </a:xfrm>
          <a:prstGeom prst="rect">
            <a:avLst/>
          </a:prstGeom>
        </p:spPr>
      </p:pic>
    </p:spTree>
    <p:extLst>
      <p:ext uri="{BB962C8B-B14F-4D97-AF65-F5344CB8AC3E}">
        <p14:creationId xmlns:p14="http://schemas.microsoft.com/office/powerpoint/2010/main" val="768321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3FF44-B561-3C43-B4AE-0334D0C88EB7}"/>
              </a:ext>
            </a:extLst>
          </p:cNvPr>
          <p:cNvSpPr>
            <a:spLocks noGrp="1"/>
          </p:cNvSpPr>
          <p:nvPr>
            <p:ph type="title"/>
          </p:nvPr>
        </p:nvSpPr>
        <p:spPr/>
        <p:txBody>
          <a:bodyPr/>
          <a:lstStyle/>
          <a:p>
            <a:r>
              <a:rPr lang="en-US" dirty="0"/>
              <a:t>MIRSVM</a:t>
            </a:r>
          </a:p>
        </p:txBody>
      </p:sp>
      <p:sp>
        <p:nvSpPr>
          <p:cNvPr id="4" name="Slide Number Placeholder 3">
            <a:extLst>
              <a:ext uri="{FF2B5EF4-FFF2-40B4-BE49-F238E27FC236}">
                <a16:creationId xmlns:a16="http://schemas.microsoft.com/office/drawing/2014/main" id="{82A510AB-8F0A-B54F-80AF-0991E1DD7255}"/>
              </a:ext>
            </a:extLst>
          </p:cNvPr>
          <p:cNvSpPr>
            <a:spLocks noGrp="1"/>
          </p:cNvSpPr>
          <p:nvPr>
            <p:ph type="sldNum" sz="quarter" idx="12"/>
          </p:nvPr>
        </p:nvSpPr>
        <p:spPr/>
        <p:txBody>
          <a:bodyPr/>
          <a:lstStyle/>
          <a:p>
            <a:fld id="{51F1AC64-B052-AA44-9FFA-523D4080C13E}" type="slidenum">
              <a:rPr lang="en-US" smtClean="0"/>
              <a:t>24</a:t>
            </a:fld>
            <a:endParaRPr lang="en-US"/>
          </a:p>
        </p:txBody>
      </p:sp>
      <p:pic>
        <p:nvPicPr>
          <p:cNvPr id="5" name="Picture 4">
            <a:extLst>
              <a:ext uri="{FF2B5EF4-FFF2-40B4-BE49-F238E27FC236}">
                <a16:creationId xmlns:a16="http://schemas.microsoft.com/office/drawing/2014/main" id="{D32FE787-FE4F-814B-9ABD-F0B8BB2E7B5B}"/>
              </a:ext>
            </a:extLst>
          </p:cNvPr>
          <p:cNvPicPr>
            <a:picLocks noChangeAspect="1"/>
          </p:cNvPicPr>
          <p:nvPr/>
        </p:nvPicPr>
        <p:blipFill>
          <a:blip r:embed="rId3"/>
          <a:stretch>
            <a:fillRect/>
          </a:stretch>
        </p:blipFill>
        <p:spPr>
          <a:xfrm>
            <a:off x="2151639" y="763473"/>
            <a:ext cx="4685642" cy="1263762"/>
          </a:xfrm>
          <a:prstGeom prst="rect">
            <a:avLst/>
          </a:prstGeom>
        </p:spPr>
      </p:pic>
      <p:pic>
        <p:nvPicPr>
          <p:cNvPr id="6" name="Picture 5">
            <a:extLst>
              <a:ext uri="{FF2B5EF4-FFF2-40B4-BE49-F238E27FC236}">
                <a16:creationId xmlns:a16="http://schemas.microsoft.com/office/drawing/2014/main" id="{021F510B-92A8-1345-A0D8-F7A34BF7177E}"/>
              </a:ext>
            </a:extLst>
          </p:cNvPr>
          <p:cNvPicPr>
            <a:picLocks noChangeAspect="1"/>
          </p:cNvPicPr>
          <p:nvPr/>
        </p:nvPicPr>
        <p:blipFill>
          <a:blip r:embed="rId4"/>
          <a:stretch>
            <a:fillRect/>
          </a:stretch>
        </p:blipFill>
        <p:spPr>
          <a:xfrm>
            <a:off x="2003150" y="1957330"/>
            <a:ext cx="4982619" cy="2838459"/>
          </a:xfrm>
          <a:prstGeom prst="rect">
            <a:avLst/>
          </a:prstGeom>
        </p:spPr>
      </p:pic>
      <p:sp>
        <p:nvSpPr>
          <p:cNvPr id="12" name="Rectangle 11">
            <a:extLst>
              <a:ext uri="{FF2B5EF4-FFF2-40B4-BE49-F238E27FC236}">
                <a16:creationId xmlns:a16="http://schemas.microsoft.com/office/drawing/2014/main" id="{6389F5AE-5051-AC4A-8707-44B52F343F72}"/>
              </a:ext>
            </a:extLst>
          </p:cNvPr>
          <p:cNvSpPr/>
          <p:nvPr/>
        </p:nvSpPr>
        <p:spPr>
          <a:xfrm>
            <a:off x="2733472" y="2040677"/>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38950720-49B8-8F40-8DD0-0C59875CC944}"/>
              </a:ext>
            </a:extLst>
          </p:cNvPr>
          <p:cNvSpPr txBox="1"/>
          <p:nvPr/>
        </p:nvSpPr>
        <p:spPr>
          <a:xfrm>
            <a:off x="4659549" y="380664"/>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Multi-Instance SVM using Bag Representatives</a:t>
            </a:r>
          </a:p>
        </p:txBody>
      </p:sp>
      <p:cxnSp>
        <p:nvCxnSpPr>
          <p:cNvPr id="11" name="Straight Connector 10">
            <a:extLst>
              <a:ext uri="{FF2B5EF4-FFF2-40B4-BE49-F238E27FC236}">
                <a16:creationId xmlns:a16="http://schemas.microsoft.com/office/drawing/2014/main" id="{8B0B7239-514D-0548-A00A-131B81CC62B4}"/>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817DB746-B434-7747-A7AD-0CC0EF86317D}"/>
              </a:ext>
            </a:extLst>
          </p:cNvPr>
          <p:cNvSpPr txBox="1"/>
          <p:nvPr/>
        </p:nvSpPr>
        <p:spPr>
          <a:xfrm>
            <a:off x="2981136" y="4958371"/>
            <a:ext cx="5907386" cy="200055"/>
          </a:xfrm>
          <a:prstGeom prst="rect">
            <a:avLst/>
          </a:prstGeom>
          <a:noFill/>
        </p:spPr>
        <p:txBody>
          <a:bodyPr wrap="none" rtlCol="0">
            <a:spAutoFit/>
          </a:bodyPr>
          <a:lstStyle/>
          <a:p>
            <a:r>
              <a:rPr lang="en-US" sz="700" dirty="0"/>
              <a:t>G. Melki, A. Cano, and S. Ventura. “MIRSVM: Multi-Instance Support Vector Machine with Bag Representatives”. Pattern Recognition, vol. 79, 228-241, 2018.</a:t>
            </a:r>
            <a:endParaRPr lang="en-US" sz="100" dirty="0"/>
          </a:p>
        </p:txBody>
      </p:sp>
    </p:spTree>
    <p:extLst>
      <p:ext uri="{BB962C8B-B14F-4D97-AF65-F5344CB8AC3E}">
        <p14:creationId xmlns:p14="http://schemas.microsoft.com/office/powerpoint/2010/main" val="3920766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A98B-0DC6-9348-9D85-1B0FF5EF3299}"/>
              </a:ext>
            </a:extLst>
          </p:cNvPr>
          <p:cNvSpPr>
            <a:spLocks noGrp="1"/>
          </p:cNvSpPr>
          <p:nvPr>
            <p:ph type="title"/>
          </p:nvPr>
        </p:nvSpPr>
        <p:spPr/>
        <p:txBody>
          <a:bodyPr/>
          <a:lstStyle/>
          <a:p>
            <a:r>
              <a:rPr lang="en-US" dirty="0"/>
              <a:t>Comparison of MIRSVM and MISVM</a:t>
            </a:r>
          </a:p>
        </p:txBody>
      </p:sp>
      <p:pic>
        <p:nvPicPr>
          <p:cNvPr id="5" name="Content Placeholder 4">
            <a:extLst>
              <a:ext uri="{FF2B5EF4-FFF2-40B4-BE49-F238E27FC236}">
                <a16:creationId xmlns:a16="http://schemas.microsoft.com/office/drawing/2014/main" id="{661F4CFA-459D-7F42-8C0F-7A2CCFD3D614}"/>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4" name="Slide Number Placeholder 3">
            <a:extLst>
              <a:ext uri="{FF2B5EF4-FFF2-40B4-BE49-F238E27FC236}">
                <a16:creationId xmlns:a16="http://schemas.microsoft.com/office/drawing/2014/main" id="{768C48ED-5135-064E-80D2-9AE033B4DCC6}"/>
              </a:ext>
            </a:extLst>
          </p:cNvPr>
          <p:cNvSpPr>
            <a:spLocks noGrp="1"/>
          </p:cNvSpPr>
          <p:nvPr>
            <p:ph type="sldNum" sz="quarter" idx="12"/>
          </p:nvPr>
        </p:nvSpPr>
        <p:spPr/>
        <p:txBody>
          <a:bodyPr/>
          <a:lstStyle/>
          <a:p>
            <a:fld id="{51F1AC64-B052-AA44-9FFA-523D4080C13E}" type="slidenum">
              <a:rPr lang="en-US" smtClean="0"/>
              <a:t>25</a:t>
            </a:fld>
            <a:endParaRPr lang="en-US"/>
          </a:p>
        </p:txBody>
      </p:sp>
      <p:cxnSp>
        <p:nvCxnSpPr>
          <p:cNvPr id="9" name="Straight Connector 8">
            <a:extLst>
              <a:ext uri="{FF2B5EF4-FFF2-40B4-BE49-F238E27FC236}">
                <a16:creationId xmlns:a16="http://schemas.microsoft.com/office/drawing/2014/main" id="{D34F32AD-F1C4-C243-B479-7C59ACD43409}"/>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CF9137FC-0B00-AB46-BF14-A12D36789F9B}"/>
              </a:ext>
            </a:extLst>
          </p:cNvPr>
          <p:cNvSpPr txBox="1"/>
          <p:nvPr/>
        </p:nvSpPr>
        <p:spPr>
          <a:xfrm>
            <a:off x="2981136" y="4958371"/>
            <a:ext cx="5907386" cy="200055"/>
          </a:xfrm>
          <a:prstGeom prst="rect">
            <a:avLst/>
          </a:prstGeom>
          <a:noFill/>
        </p:spPr>
        <p:txBody>
          <a:bodyPr wrap="none" rtlCol="0">
            <a:spAutoFit/>
          </a:bodyPr>
          <a:lstStyle/>
          <a:p>
            <a:r>
              <a:rPr lang="en-US" sz="700" dirty="0"/>
              <a:t>G. Melki, A. Cano, and S. Ventura. “MIRSVM: Multi-Instance Support Vector Machine with Bag Representatives”. Pattern Recognition, vol. 79, 228-241, 2018.</a:t>
            </a:r>
            <a:endParaRPr lang="en-US" sz="100" dirty="0"/>
          </a:p>
        </p:txBody>
      </p:sp>
    </p:spTree>
    <p:extLst>
      <p:ext uri="{BB962C8B-B14F-4D97-AF65-F5344CB8AC3E}">
        <p14:creationId xmlns:p14="http://schemas.microsoft.com/office/powerpoint/2010/main" val="663226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4BBF8-965B-1B48-BFB6-276E17B88B3D}"/>
              </a:ext>
            </a:extLst>
          </p:cNvPr>
          <p:cNvSpPr>
            <a:spLocks noGrp="1"/>
          </p:cNvSpPr>
          <p:nvPr>
            <p:ph type="title"/>
          </p:nvPr>
        </p:nvSpPr>
        <p:spPr/>
        <p:txBody>
          <a:bodyPr/>
          <a:lstStyle/>
          <a:p>
            <a:r>
              <a:rPr lang="en-US" dirty="0"/>
              <a:t>Experimental Environment</a:t>
            </a:r>
          </a:p>
        </p:txBody>
      </p:sp>
      <p:sp>
        <p:nvSpPr>
          <p:cNvPr id="4" name="Slide Number Placeholder 3">
            <a:extLst>
              <a:ext uri="{FF2B5EF4-FFF2-40B4-BE49-F238E27FC236}">
                <a16:creationId xmlns:a16="http://schemas.microsoft.com/office/drawing/2014/main" id="{0A34635D-882C-4145-BB4E-4C2333FDAB21}"/>
              </a:ext>
            </a:extLst>
          </p:cNvPr>
          <p:cNvSpPr>
            <a:spLocks noGrp="1"/>
          </p:cNvSpPr>
          <p:nvPr>
            <p:ph type="sldNum" sz="quarter" idx="12"/>
          </p:nvPr>
        </p:nvSpPr>
        <p:spPr/>
        <p:txBody>
          <a:bodyPr/>
          <a:lstStyle/>
          <a:p>
            <a:fld id="{51F1AC64-B052-AA44-9FFA-523D4080C13E}" type="slidenum">
              <a:rPr lang="en-US" smtClean="0"/>
              <a:t>26</a:t>
            </a:fld>
            <a:endParaRPr lang="en-US"/>
          </a:p>
        </p:txBody>
      </p:sp>
      <p:pic>
        <p:nvPicPr>
          <p:cNvPr id="6" name="Picture 5">
            <a:extLst>
              <a:ext uri="{FF2B5EF4-FFF2-40B4-BE49-F238E27FC236}">
                <a16:creationId xmlns:a16="http://schemas.microsoft.com/office/drawing/2014/main" id="{8E29160D-F3E8-A14C-B0BD-7BEC6211928C}"/>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7" name="Picture 6">
            <a:extLst>
              <a:ext uri="{FF2B5EF4-FFF2-40B4-BE49-F238E27FC236}">
                <a16:creationId xmlns:a16="http://schemas.microsoft.com/office/drawing/2014/main" id="{EF9B2253-223B-A54A-9DB5-23DD098A50A5}"/>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13" name="Table 12">
            <a:extLst>
              <a:ext uri="{FF2B5EF4-FFF2-40B4-BE49-F238E27FC236}">
                <a16:creationId xmlns:a16="http://schemas.microsoft.com/office/drawing/2014/main" id="{414AC1BF-D502-064B-BE1A-2D641F0F2F09}"/>
              </a:ext>
            </a:extLst>
          </p:cNvPr>
          <p:cNvGraphicFramePr>
            <a:graphicFrameLocks noGrp="1"/>
          </p:cNvGraphicFramePr>
          <p:nvPr>
            <p:extLst>
              <p:ext uri="{D42A27DB-BD31-4B8C-83A1-F6EECF244321}">
                <p14:modId xmlns:p14="http://schemas.microsoft.com/office/powerpoint/2010/main" val="149828128"/>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5" name="Picture 4">
            <a:extLst>
              <a:ext uri="{FF2B5EF4-FFF2-40B4-BE49-F238E27FC236}">
                <a16:creationId xmlns:a16="http://schemas.microsoft.com/office/drawing/2014/main" id="{F01954E3-243B-914B-B9C1-D4F337D01107}"/>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14" name="Picture 13">
            <a:extLst>
              <a:ext uri="{FF2B5EF4-FFF2-40B4-BE49-F238E27FC236}">
                <a16:creationId xmlns:a16="http://schemas.microsoft.com/office/drawing/2014/main" id="{FF4FBF62-A37D-5942-903F-0217C7A08804}"/>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15" name="Picture 14">
            <a:extLst>
              <a:ext uri="{FF2B5EF4-FFF2-40B4-BE49-F238E27FC236}">
                <a16:creationId xmlns:a16="http://schemas.microsoft.com/office/drawing/2014/main" id="{AE2245C6-7E2A-4C45-8A85-2B6BC82C09DC}"/>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16" name="Picture 15">
            <a:extLst>
              <a:ext uri="{FF2B5EF4-FFF2-40B4-BE49-F238E27FC236}">
                <a16:creationId xmlns:a16="http://schemas.microsoft.com/office/drawing/2014/main" id="{A7013DD0-5443-0E41-A6EE-9620BD5D968A}"/>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17" name="Picture 16">
            <a:extLst>
              <a:ext uri="{FF2B5EF4-FFF2-40B4-BE49-F238E27FC236}">
                <a16:creationId xmlns:a16="http://schemas.microsoft.com/office/drawing/2014/main" id="{EE8F3D5F-1A44-A04A-8CFA-1376C0121A17}"/>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19" name="Rectangle 18">
            <a:extLst>
              <a:ext uri="{FF2B5EF4-FFF2-40B4-BE49-F238E27FC236}">
                <a16:creationId xmlns:a16="http://schemas.microsoft.com/office/drawing/2014/main" id="{152E0863-9648-4043-B9CC-E57CC1165948}"/>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1" name="TextBox 20">
            <a:extLst>
              <a:ext uri="{FF2B5EF4-FFF2-40B4-BE49-F238E27FC236}">
                <a16:creationId xmlns:a16="http://schemas.microsoft.com/office/drawing/2014/main" id="{58C1AEE7-DDAC-5340-9AE1-A60303FC2A97}"/>
              </a:ext>
            </a:extLst>
          </p:cNvPr>
          <p:cNvSpPr txBox="1"/>
          <p:nvPr/>
        </p:nvSpPr>
        <p:spPr>
          <a:xfrm>
            <a:off x="4659549" y="380664"/>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Multi-Instance SVM using Bag Representatives</a:t>
            </a:r>
          </a:p>
        </p:txBody>
      </p:sp>
      <p:sp>
        <p:nvSpPr>
          <p:cNvPr id="22" name="Rectangle 21">
            <a:extLst>
              <a:ext uri="{FF2B5EF4-FFF2-40B4-BE49-F238E27FC236}">
                <a16:creationId xmlns:a16="http://schemas.microsoft.com/office/drawing/2014/main" id="{CFBF234D-0DC9-CB47-8EE8-F6D3FFE9E4D7}"/>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cxnSp>
        <p:nvCxnSpPr>
          <p:cNvPr id="18" name="Straight Connector 17">
            <a:extLst>
              <a:ext uri="{FF2B5EF4-FFF2-40B4-BE49-F238E27FC236}">
                <a16:creationId xmlns:a16="http://schemas.microsoft.com/office/drawing/2014/main" id="{1155AC87-AF96-F445-9CD4-ADE099F926C8}"/>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07553BA-BE1A-114A-B3B3-A9F1076BEC90}"/>
              </a:ext>
            </a:extLst>
          </p:cNvPr>
          <p:cNvSpPr txBox="1"/>
          <p:nvPr/>
        </p:nvSpPr>
        <p:spPr>
          <a:xfrm>
            <a:off x="2981136" y="4958371"/>
            <a:ext cx="5907386" cy="200055"/>
          </a:xfrm>
          <a:prstGeom prst="rect">
            <a:avLst/>
          </a:prstGeom>
          <a:noFill/>
        </p:spPr>
        <p:txBody>
          <a:bodyPr wrap="none" rtlCol="0">
            <a:spAutoFit/>
          </a:bodyPr>
          <a:lstStyle/>
          <a:p>
            <a:r>
              <a:rPr lang="en-US" sz="700" dirty="0"/>
              <a:t>G. Melki, A. Cano, and S. Ventura. “MIRSVM: Multi-Instance Support Vector Machine with Bag Representatives”. Pattern Recognition, vol. 79, 228-241, 2018.</a:t>
            </a:r>
            <a:endParaRPr lang="en-US" sz="100" dirty="0"/>
          </a:p>
        </p:txBody>
      </p:sp>
    </p:spTree>
    <p:extLst>
      <p:ext uri="{BB962C8B-B14F-4D97-AF65-F5344CB8AC3E}">
        <p14:creationId xmlns:p14="http://schemas.microsoft.com/office/powerpoint/2010/main" val="1153559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B0B2FC-43EB-124A-A0FE-29A4DA8D8D3E}"/>
              </a:ext>
            </a:extLst>
          </p:cNvPr>
          <p:cNvSpPr>
            <a:spLocks noGrp="1"/>
          </p:cNvSpPr>
          <p:nvPr>
            <p:ph type="sldNum" sz="quarter" idx="12"/>
          </p:nvPr>
        </p:nvSpPr>
        <p:spPr/>
        <p:txBody>
          <a:bodyPr/>
          <a:lstStyle/>
          <a:p>
            <a:fld id="{51F1AC64-B052-AA44-9FFA-523D4080C13E}" type="slidenum">
              <a:rPr lang="en-US" smtClean="0"/>
              <a:t>27</a:t>
            </a:fld>
            <a:endParaRPr lang="en-US"/>
          </a:p>
        </p:txBody>
      </p:sp>
      <p:sp>
        <p:nvSpPr>
          <p:cNvPr id="13" name="Rectangle 12">
            <a:extLst>
              <a:ext uri="{FF2B5EF4-FFF2-40B4-BE49-F238E27FC236}">
                <a16:creationId xmlns:a16="http://schemas.microsoft.com/office/drawing/2014/main" id="{5D741145-39E5-FC4F-AE89-D495AF0A84D2}"/>
              </a:ext>
            </a:extLst>
          </p:cNvPr>
          <p:cNvSpPr/>
          <p:nvPr/>
        </p:nvSpPr>
        <p:spPr>
          <a:xfrm>
            <a:off x="1927934" y="315880"/>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17" name="Picture 16">
            <a:extLst>
              <a:ext uri="{FF2B5EF4-FFF2-40B4-BE49-F238E27FC236}">
                <a16:creationId xmlns:a16="http://schemas.microsoft.com/office/drawing/2014/main" id="{7DB6FF99-B9D0-944A-880D-370006DC56E5}"/>
              </a:ext>
            </a:extLst>
          </p:cNvPr>
          <p:cNvPicPr>
            <a:picLocks noChangeAspect="1"/>
          </p:cNvPicPr>
          <p:nvPr/>
        </p:nvPicPr>
        <p:blipFill>
          <a:blip r:embed="rId3"/>
          <a:stretch>
            <a:fillRect/>
          </a:stretch>
        </p:blipFill>
        <p:spPr>
          <a:xfrm>
            <a:off x="3372753" y="932758"/>
            <a:ext cx="2243415" cy="215122"/>
          </a:xfrm>
          <a:prstGeom prst="rect">
            <a:avLst/>
          </a:prstGeom>
        </p:spPr>
      </p:pic>
      <p:sp>
        <p:nvSpPr>
          <p:cNvPr id="11" name="TextBox 10">
            <a:extLst>
              <a:ext uri="{FF2B5EF4-FFF2-40B4-BE49-F238E27FC236}">
                <a16:creationId xmlns:a16="http://schemas.microsoft.com/office/drawing/2014/main" id="{728C773E-6712-0449-AEFB-F45BDB27840A}"/>
              </a:ext>
            </a:extLst>
          </p:cNvPr>
          <p:cNvSpPr txBox="1"/>
          <p:nvPr/>
        </p:nvSpPr>
        <p:spPr>
          <a:xfrm>
            <a:off x="4659549" y="380664"/>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Multi-Instance SVM using Bag Representatives</a:t>
            </a:r>
          </a:p>
        </p:txBody>
      </p:sp>
      <p:pic>
        <p:nvPicPr>
          <p:cNvPr id="2" name="Picture 1">
            <a:extLst>
              <a:ext uri="{FF2B5EF4-FFF2-40B4-BE49-F238E27FC236}">
                <a16:creationId xmlns:a16="http://schemas.microsoft.com/office/drawing/2014/main" id="{E9B130D6-A5AF-CD47-99C2-2A8937A8F551}"/>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3" name="Picture 2">
            <a:extLst>
              <a:ext uri="{FF2B5EF4-FFF2-40B4-BE49-F238E27FC236}">
                <a16:creationId xmlns:a16="http://schemas.microsoft.com/office/drawing/2014/main" id="{A9B9FEC1-24B8-6B45-8F03-4735E89248BF}"/>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4" name="Title 1">
            <a:extLst>
              <a:ext uri="{FF2B5EF4-FFF2-40B4-BE49-F238E27FC236}">
                <a16:creationId xmlns:a16="http://schemas.microsoft.com/office/drawing/2014/main" id="{A66B77A0-1B41-4742-BA96-7DCFD509FC85}"/>
              </a:ext>
            </a:extLst>
          </p:cNvPr>
          <p:cNvSpPr>
            <a:spLocks noGrp="1"/>
          </p:cNvSpPr>
          <p:nvPr>
            <p:ph type="title"/>
          </p:nvPr>
        </p:nvSpPr>
        <p:spPr>
          <a:xfrm>
            <a:off x="628651" y="189560"/>
            <a:ext cx="7886700" cy="643818"/>
          </a:xfrm>
        </p:spPr>
        <p:txBody>
          <a:bodyPr/>
          <a:lstStyle/>
          <a:p>
            <a:r>
              <a:rPr lang="en-US" dirty="0"/>
              <a:t>Results</a:t>
            </a:r>
          </a:p>
        </p:txBody>
      </p:sp>
      <p:cxnSp>
        <p:nvCxnSpPr>
          <p:cNvPr id="12" name="Straight Connector 11">
            <a:extLst>
              <a:ext uri="{FF2B5EF4-FFF2-40B4-BE49-F238E27FC236}">
                <a16:creationId xmlns:a16="http://schemas.microsoft.com/office/drawing/2014/main" id="{883C90F9-B97B-6343-9482-9FC90A7E0AF3}"/>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E0257FE-1A11-7846-87DF-5260A1BB124A}"/>
              </a:ext>
            </a:extLst>
          </p:cNvPr>
          <p:cNvSpPr txBox="1"/>
          <p:nvPr/>
        </p:nvSpPr>
        <p:spPr>
          <a:xfrm>
            <a:off x="2981136" y="4958371"/>
            <a:ext cx="5907386" cy="200055"/>
          </a:xfrm>
          <a:prstGeom prst="rect">
            <a:avLst/>
          </a:prstGeom>
          <a:noFill/>
        </p:spPr>
        <p:txBody>
          <a:bodyPr wrap="none" rtlCol="0">
            <a:spAutoFit/>
          </a:bodyPr>
          <a:lstStyle/>
          <a:p>
            <a:r>
              <a:rPr lang="en-US" sz="700" dirty="0"/>
              <a:t>G. Melki, A. Cano, and S. Ventura. “MIRSVM: Multi-Instance Support Vector Machine with Bag Representatives”. Pattern Recognition, vol. 79, 228-241, 2018.</a:t>
            </a:r>
            <a:endParaRPr lang="en-US" sz="100" dirty="0"/>
          </a:p>
        </p:txBody>
      </p:sp>
    </p:spTree>
    <p:extLst>
      <p:ext uri="{BB962C8B-B14F-4D97-AF65-F5344CB8AC3E}">
        <p14:creationId xmlns:p14="http://schemas.microsoft.com/office/powerpoint/2010/main" val="350605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B018-0BE0-394B-9E44-76FEACF2DC96}"/>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BCA69913-F485-1B47-814F-7D468E29972B}"/>
              </a:ext>
            </a:extLst>
          </p:cNvPr>
          <p:cNvSpPr>
            <a:spLocks noGrp="1"/>
          </p:cNvSpPr>
          <p:nvPr>
            <p:ph type="sldNum" sz="quarter" idx="12"/>
          </p:nvPr>
        </p:nvSpPr>
        <p:spPr/>
        <p:txBody>
          <a:bodyPr/>
          <a:lstStyle/>
          <a:p>
            <a:fld id="{51F1AC64-B052-AA44-9FFA-523D4080C13E}" type="slidenum">
              <a:rPr lang="en-US" smtClean="0"/>
              <a:t>28</a:t>
            </a:fld>
            <a:endParaRPr lang="en-US"/>
          </a:p>
        </p:txBody>
      </p:sp>
      <p:sp>
        <p:nvSpPr>
          <p:cNvPr id="10" name="Rectangle 9">
            <a:extLst>
              <a:ext uri="{FF2B5EF4-FFF2-40B4-BE49-F238E27FC236}">
                <a16:creationId xmlns:a16="http://schemas.microsoft.com/office/drawing/2014/main" id="{E8E246F3-069D-144F-806D-4FE4C992115D}"/>
              </a:ext>
            </a:extLst>
          </p:cNvPr>
          <p:cNvSpPr/>
          <p:nvPr/>
        </p:nvSpPr>
        <p:spPr>
          <a:xfrm>
            <a:off x="2122487" y="936526"/>
            <a:ext cx="1175190" cy="2697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3FEC9B97-5214-6346-BE7A-AAAAE7332C60}"/>
              </a:ext>
            </a:extLst>
          </p:cNvPr>
          <p:cNvSpPr/>
          <p:nvPr/>
        </p:nvSpPr>
        <p:spPr>
          <a:xfrm>
            <a:off x="1652316" y="4136703"/>
            <a:ext cx="1175190" cy="26970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3" name="TextBox 12">
            <a:extLst>
              <a:ext uri="{FF2B5EF4-FFF2-40B4-BE49-F238E27FC236}">
                <a16:creationId xmlns:a16="http://schemas.microsoft.com/office/drawing/2014/main" id="{204A5D90-FAA2-D441-96BE-04BFC2A7BB3D}"/>
              </a:ext>
            </a:extLst>
          </p:cNvPr>
          <p:cNvSpPr txBox="1"/>
          <p:nvPr/>
        </p:nvSpPr>
        <p:spPr>
          <a:xfrm>
            <a:off x="4659549" y="380664"/>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Multi-Instance SVM using Bag Representatives</a:t>
            </a:r>
          </a:p>
        </p:txBody>
      </p:sp>
      <p:pic>
        <p:nvPicPr>
          <p:cNvPr id="6" name="Picture 5">
            <a:extLst>
              <a:ext uri="{FF2B5EF4-FFF2-40B4-BE49-F238E27FC236}">
                <a16:creationId xmlns:a16="http://schemas.microsoft.com/office/drawing/2014/main" id="{125443EE-3A72-0244-9CC4-160004B40CD5}"/>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F9AD1B6C-51AB-8348-899B-8CF157B69BE5}"/>
              </a:ext>
            </a:extLst>
          </p:cNvPr>
          <p:cNvPicPr>
            <a:picLocks noChangeAspect="1"/>
          </p:cNvPicPr>
          <p:nvPr/>
        </p:nvPicPr>
        <p:blipFill>
          <a:blip r:embed="rId4"/>
          <a:stretch>
            <a:fillRect/>
          </a:stretch>
        </p:blipFill>
        <p:spPr>
          <a:xfrm>
            <a:off x="586961" y="1294185"/>
            <a:ext cx="8145176" cy="2654455"/>
          </a:xfrm>
          <a:prstGeom prst="rect">
            <a:avLst/>
          </a:prstGeom>
        </p:spPr>
      </p:pic>
      <p:cxnSp>
        <p:nvCxnSpPr>
          <p:cNvPr id="15" name="Straight Connector 14">
            <a:extLst>
              <a:ext uri="{FF2B5EF4-FFF2-40B4-BE49-F238E27FC236}">
                <a16:creationId xmlns:a16="http://schemas.microsoft.com/office/drawing/2014/main" id="{AD9B91F1-C2EE-B641-80C0-F56F6C218300}"/>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8EEBB6D0-F350-CE4E-B86F-2FEBF687518E}"/>
              </a:ext>
            </a:extLst>
          </p:cNvPr>
          <p:cNvSpPr txBox="1"/>
          <p:nvPr/>
        </p:nvSpPr>
        <p:spPr>
          <a:xfrm>
            <a:off x="2981136" y="4958371"/>
            <a:ext cx="5907386" cy="200055"/>
          </a:xfrm>
          <a:prstGeom prst="rect">
            <a:avLst/>
          </a:prstGeom>
          <a:noFill/>
        </p:spPr>
        <p:txBody>
          <a:bodyPr wrap="none" rtlCol="0">
            <a:spAutoFit/>
          </a:bodyPr>
          <a:lstStyle/>
          <a:p>
            <a:r>
              <a:rPr lang="en-US" sz="700" dirty="0"/>
              <a:t>G. Melki, A. Cano, and S. Ventura. “MIRSVM: Multi-Instance Support Vector Machine with Bag Representatives”. Pattern Recognition, vol. 79, 228-241, 2018.</a:t>
            </a:r>
            <a:endParaRPr lang="en-US" sz="100" dirty="0"/>
          </a:p>
        </p:txBody>
      </p:sp>
    </p:spTree>
    <p:extLst>
      <p:ext uri="{BB962C8B-B14F-4D97-AF65-F5344CB8AC3E}">
        <p14:creationId xmlns:p14="http://schemas.microsoft.com/office/powerpoint/2010/main" val="24093284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9A708-593B-9445-8D64-A4FE8841DFF8}"/>
              </a:ext>
            </a:extLst>
          </p:cNvPr>
          <p:cNvSpPr>
            <a:spLocks noGrp="1"/>
          </p:cNvSpPr>
          <p:nvPr>
            <p:ph type="title"/>
          </p:nvPr>
        </p:nvSpPr>
        <p:spPr/>
        <p:txBody>
          <a:bodyPr/>
          <a:lstStyle/>
          <a:p>
            <a:r>
              <a:rPr lang="en-US" dirty="0"/>
              <a:t>MIL Conclusions</a:t>
            </a:r>
          </a:p>
        </p:txBody>
      </p:sp>
      <p:sp>
        <p:nvSpPr>
          <p:cNvPr id="3" name="Content Placeholder 2">
            <a:extLst>
              <a:ext uri="{FF2B5EF4-FFF2-40B4-BE49-F238E27FC236}">
                <a16:creationId xmlns:a16="http://schemas.microsoft.com/office/drawing/2014/main" id="{211731A1-7F79-714B-BB7C-0D1AB61AD9E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run-time while displaying a robust performance across all datasets. </a:t>
            </a:r>
          </a:p>
          <a:p>
            <a:pPr marL="0" indent="0">
              <a:buNone/>
            </a:pPr>
            <a:endParaRPr lang="en-US" sz="1800" dirty="0"/>
          </a:p>
        </p:txBody>
      </p:sp>
      <p:sp>
        <p:nvSpPr>
          <p:cNvPr id="4" name="Slide Number Placeholder 3">
            <a:extLst>
              <a:ext uri="{FF2B5EF4-FFF2-40B4-BE49-F238E27FC236}">
                <a16:creationId xmlns:a16="http://schemas.microsoft.com/office/drawing/2014/main" id="{C5901A36-0C61-914D-838D-2A6F2E79E3FB}"/>
              </a:ext>
            </a:extLst>
          </p:cNvPr>
          <p:cNvSpPr>
            <a:spLocks noGrp="1"/>
          </p:cNvSpPr>
          <p:nvPr>
            <p:ph type="sldNum" sz="quarter" idx="12"/>
          </p:nvPr>
        </p:nvSpPr>
        <p:spPr/>
        <p:txBody>
          <a:bodyPr/>
          <a:lstStyle/>
          <a:p>
            <a:fld id="{51F1AC64-B052-AA44-9FFA-523D4080C13E}" type="slidenum">
              <a:rPr lang="en-US" smtClean="0"/>
              <a:t>29</a:t>
            </a:fld>
            <a:endParaRPr lang="en-US"/>
          </a:p>
        </p:txBody>
      </p:sp>
      <p:sp>
        <p:nvSpPr>
          <p:cNvPr id="9" name="TextBox 8">
            <a:extLst>
              <a:ext uri="{FF2B5EF4-FFF2-40B4-BE49-F238E27FC236}">
                <a16:creationId xmlns:a16="http://schemas.microsoft.com/office/drawing/2014/main" id="{911DA115-63B2-DD41-B5E3-8B4ED8208473}"/>
              </a:ext>
            </a:extLst>
          </p:cNvPr>
          <p:cNvSpPr txBox="1"/>
          <p:nvPr/>
        </p:nvSpPr>
        <p:spPr>
          <a:xfrm>
            <a:off x="4659549" y="380664"/>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Multi-Instance SVM using Bag Representatives</a:t>
            </a:r>
          </a:p>
        </p:txBody>
      </p:sp>
      <p:cxnSp>
        <p:nvCxnSpPr>
          <p:cNvPr id="8" name="Straight Connector 7">
            <a:extLst>
              <a:ext uri="{FF2B5EF4-FFF2-40B4-BE49-F238E27FC236}">
                <a16:creationId xmlns:a16="http://schemas.microsoft.com/office/drawing/2014/main" id="{47ADD8D9-5B23-8F48-8E05-1B6922A79EB3}"/>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8933D5BC-D87E-374E-8597-560F5F14B0DB}"/>
              </a:ext>
            </a:extLst>
          </p:cNvPr>
          <p:cNvSpPr txBox="1"/>
          <p:nvPr/>
        </p:nvSpPr>
        <p:spPr>
          <a:xfrm>
            <a:off x="2981136" y="4958371"/>
            <a:ext cx="5907386" cy="200055"/>
          </a:xfrm>
          <a:prstGeom prst="rect">
            <a:avLst/>
          </a:prstGeom>
          <a:noFill/>
        </p:spPr>
        <p:txBody>
          <a:bodyPr wrap="none" rtlCol="0">
            <a:spAutoFit/>
          </a:bodyPr>
          <a:lstStyle/>
          <a:p>
            <a:r>
              <a:rPr lang="en-US" sz="700" dirty="0"/>
              <a:t>G. Melki, A. Cano, and S. Ventura. “MIRSVM: Multi-Instance Support Vector Machine with Bag Representatives”. Pattern Recognition, vol. 79, 228-241, 2018.</a:t>
            </a:r>
            <a:endParaRPr lang="en-US" sz="100" dirty="0"/>
          </a:p>
        </p:txBody>
      </p:sp>
    </p:spTree>
    <p:extLst>
      <p:ext uri="{BB962C8B-B14F-4D97-AF65-F5344CB8AC3E}">
        <p14:creationId xmlns:p14="http://schemas.microsoft.com/office/powerpoint/2010/main" val="2518358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DAD30-04F5-B242-9141-2C903D59D733}"/>
              </a:ext>
            </a:extLst>
          </p:cNvPr>
          <p:cNvSpPr>
            <a:spLocks noGrp="1"/>
          </p:cNvSpPr>
          <p:nvPr>
            <p:ph type="title"/>
          </p:nvPr>
        </p:nvSpPr>
        <p:spPr>
          <a:prstGeom prst="rect">
            <a:avLst/>
          </a:prstGeom>
        </p:spPr>
        <p:txBody>
          <a:bodyPr/>
          <a:lstStyle/>
          <a:p>
            <a:r>
              <a:rPr lang="en-US" dirty="0"/>
              <a:t>Motivation</a:t>
            </a:r>
          </a:p>
        </p:txBody>
      </p:sp>
      <p:sp>
        <p:nvSpPr>
          <p:cNvPr id="6" name="Content Placeholder 5">
            <a:extLst>
              <a:ext uri="{FF2B5EF4-FFF2-40B4-BE49-F238E27FC236}">
                <a16:creationId xmlns:a16="http://schemas.microsoft.com/office/drawing/2014/main" id="{A7A2B43C-43CA-B846-9F16-5A2DF984C089}"/>
              </a:ext>
            </a:extLst>
          </p:cNvPr>
          <p:cNvSpPr>
            <a:spLocks noGrp="1"/>
          </p:cNvSpPr>
          <p:nvPr>
            <p:ph idx="1"/>
          </p:nvPr>
        </p:nvSpPr>
        <p:spPr/>
        <p:txBody>
          <a:bodyPr/>
          <a:lstStyle/>
          <a:p>
            <a:r>
              <a:rPr lang="en-US" sz="2000" dirty="0"/>
              <a:t>Over the past decade, dataset sizes have grown disproportionately to the speed of processors and memory capacity, limiting machine learning methods to computational time.</a:t>
            </a:r>
          </a:p>
          <a:p>
            <a:pPr marL="0" indent="0">
              <a:buNone/>
            </a:pPr>
            <a:r>
              <a:rPr lang="en-US" sz="2000" dirty="0"/>
              <a:t> </a:t>
            </a:r>
          </a:p>
          <a:p>
            <a:r>
              <a:rPr lang="en-US" sz="2000" dirty="0"/>
              <a:t>More recently, these traditional methods have been extended to accommodate various types of data paradigms:</a:t>
            </a:r>
          </a:p>
          <a:p>
            <a:pPr lvl="1"/>
            <a:r>
              <a:rPr lang="en-US" sz="1800" dirty="0"/>
              <a:t>Multiple-Target Learning (MTL)</a:t>
            </a:r>
          </a:p>
          <a:p>
            <a:pPr lvl="1"/>
            <a:r>
              <a:rPr lang="en-US" sz="1800" dirty="0"/>
              <a:t>Multiple-Instance Learning (MIL)</a:t>
            </a:r>
          </a:p>
          <a:p>
            <a:pPr lvl="1"/>
            <a:endParaRPr lang="en-US" sz="1800" dirty="0"/>
          </a:p>
          <a:p>
            <a:r>
              <a:rPr lang="en-US" sz="2000" dirty="0"/>
              <a:t>Our MTR and MIL proposals aim to deal with these drawbacks that exist in both paradigms using Support Vector Machines. </a:t>
            </a:r>
            <a:endParaRPr lang="en-US" sz="1800" dirty="0"/>
          </a:p>
        </p:txBody>
      </p:sp>
      <p:sp>
        <p:nvSpPr>
          <p:cNvPr id="4" name="Slide Number Placeholder 3">
            <a:extLst>
              <a:ext uri="{FF2B5EF4-FFF2-40B4-BE49-F238E27FC236}">
                <a16:creationId xmlns:a16="http://schemas.microsoft.com/office/drawing/2014/main" id="{9959A6DC-5AC6-2E42-B943-98C8892F28B0}"/>
              </a:ext>
            </a:extLst>
          </p:cNvPr>
          <p:cNvSpPr>
            <a:spLocks noGrp="1"/>
          </p:cNvSpPr>
          <p:nvPr>
            <p:ph type="sldNum" sz="quarter" idx="12"/>
          </p:nvPr>
        </p:nvSpPr>
        <p:spPr/>
        <p:txBody>
          <a:bodyPr/>
          <a:lstStyle/>
          <a:p>
            <a:fld id="{C22E72CE-0EAE-FC4F-8C7D-C4A81F4F9B11}" type="slidenum">
              <a:rPr lang="en-US" smtClean="0"/>
              <a:t>3</a:t>
            </a:fld>
            <a:endParaRPr lang="en-US" dirty="0"/>
          </a:p>
        </p:txBody>
      </p:sp>
      <p:sp>
        <p:nvSpPr>
          <p:cNvPr id="7" name="TextBox 6">
            <a:extLst>
              <a:ext uri="{FF2B5EF4-FFF2-40B4-BE49-F238E27FC236}">
                <a16:creationId xmlns:a16="http://schemas.microsoft.com/office/drawing/2014/main" id="{D41CE0AB-35B3-FC4B-84A1-CB409AA8F33B}"/>
              </a:ext>
            </a:extLst>
          </p:cNvPr>
          <p:cNvSpPr txBox="1"/>
          <p:nvPr/>
        </p:nvSpPr>
        <p:spPr>
          <a:xfrm>
            <a:off x="4961106" y="380664"/>
            <a:ext cx="3554245"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Introduction &amp; Motivation</a:t>
            </a:r>
          </a:p>
        </p:txBody>
      </p:sp>
      <p:cxnSp>
        <p:nvCxnSpPr>
          <p:cNvPr id="10" name="Straight Connector 9">
            <a:extLst>
              <a:ext uri="{FF2B5EF4-FFF2-40B4-BE49-F238E27FC236}">
                <a16:creationId xmlns:a16="http://schemas.microsoft.com/office/drawing/2014/main" id="{B52E9DEF-FA2A-194B-9998-2237294B7779}"/>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766276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9801-E086-BB4D-8CCF-83D86553FC99}"/>
              </a:ext>
            </a:extLst>
          </p:cNvPr>
          <p:cNvSpPr>
            <a:spLocks noGrp="1"/>
          </p:cNvSpPr>
          <p:nvPr>
            <p:ph type="ctrTitle"/>
          </p:nvPr>
        </p:nvSpPr>
        <p:spPr/>
        <p:txBody>
          <a:bodyPr/>
          <a:lstStyle/>
          <a:p>
            <a:r>
              <a:rPr lang="en-US" sz="5400" dirty="0"/>
              <a:t>Conclusions</a:t>
            </a:r>
          </a:p>
        </p:txBody>
      </p:sp>
    </p:spTree>
    <p:extLst>
      <p:ext uri="{BB962C8B-B14F-4D97-AF65-F5344CB8AC3E}">
        <p14:creationId xmlns:p14="http://schemas.microsoft.com/office/powerpoint/2010/main" val="11152269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CB263-D927-5345-9C69-98F10B651307}"/>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8D32A01-A623-5947-87DA-65EFBA920FDF}"/>
              </a:ext>
            </a:extLst>
          </p:cNvPr>
          <p:cNvSpPr>
            <a:spLocks noGrp="1"/>
          </p:cNvSpPr>
          <p:nvPr>
            <p:ph idx="1"/>
          </p:nvPr>
        </p:nvSpPr>
        <p:spPr>
          <a:xfrm>
            <a:off x="628650" y="925975"/>
            <a:ext cx="8422985" cy="3706350"/>
          </a:xfrm>
        </p:spPr>
        <p:txBody>
          <a:bodyPr/>
          <a:lstStyle/>
          <a:p>
            <a:r>
              <a:rPr lang="en-US" sz="2400" dirty="0"/>
              <a:t>Multiple-Target Regression</a:t>
            </a:r>
          </a:p>
          <a:p>
            <a:pPr lvl="1"/>
            <a:r>
              <a:rPr lang="en-US" sz="1800" dirty="0"/>
              <a:t>Three unique approaches were proposed: </a:t>
            </a:r>
          </a:p>
          <a:p>
            <a:pPr lvl="2"/>
            <a:r>
              <a:rPr lang="en-US" sz="1600" dirty="0"/>
              <a:t>The baseline problem transformation SVR</a:t>
            </a:r>
          </a:p>
          <a:p>
            <a:pPr lvl="2"/>
            <a:r>
              <a:rPr lang="en-US" sz="1600" dirty="0"/>
              <a:t>An ensemble of randomly generated chains using SVR, named SVRRC</a:t>
            </a:r>
          </a:p>
          <a:p>
            <a:pPr lvl="2"/>
            <a:r>
              <a:rPr lang="en-US" sz="1600" dirty="0"/>
              <a:t>Maximally correlated chained model, SVRCC</a:t>
            </a:r>
          </a:p>
          <a:p>
            <a:pPr lvl="1"/>
            <a:r>
              <a:rPr lang="en-US" sz="1800" dirty="0"/>
              <a:t>SVRCC provided the best results among the contributions and against the methods compared. </a:t>
            </a:r>
          </a:p>
          <a:p>
            <a:r>
              <a:rPr lang="en-US" sz="2400" dirty="0"/>
              <a:t>Multiple-Instance Classification</a:t>
            </a:r>
          </a:p>
          <a:p>
            <a:pPr lvl="1"/>
            <a:r>
              <a:rPr lang="en-US" sz="1800" dirty="0"/>
              <a:t>A novel MI bag-level formulation and algorithm, MIRSVM, with a bag-representative selector, are proposed. </a:t>
            </a:r>
          </a:p>
          <a:p>
            <a:pPr lvl="1"/>
            <a:r>
              <a:rPr lang="en-US" sz="1800" dirty="0"/>
              <a:t>MIRSVM outperformed current contemporary SVM multi-instance algorithms, as well as other algorithms of different classes. </a:t>
            </a:r>
            <a:endParaRPr lang="en-US" sz="1000" dirty="0"/>
          </a:p>
          <a:p>
            <a:pPr lvl="1"/>
            <a:endParaRPr lang="en-US" sz="1800" dirty="0"/>
          </a:p>
          <a:p>
            <a:pPr lvl="1"/>
            <a:endParaRPr lang="en-US" sz="1600" dirty="0"/>
          </a:p>
        </p:txBody>
      </p:sp>
      <p:sp>
        <p:nvSpPr>
          <p:cNvPr id="4" name="Slide Number Placeholder 3">
            <a:extLst>
              <a:ext uri="{FF2B5EF4-FFF2-40B4-BE49-F238E27FC236}">
                <a16:creationId xmlns:a16="http://schemas.microsoft.com/office/drawing/2014/main" id="{423B54AE-F15F-D14E-9C5F-BE9DDD4652F1}"/>
              </a:ext>
            </a:extLst>
          </p:cNvPr>
          <p:cNvSpPr>
            <a:spLocks noGrp="1"/>
          </p:cNvSpPr>
          <p:nvPr>
            <p:ph type="sldNum" sz="quarter" idx="12"/>
          </p:nvPr>
        </p:nvSpPr>
        <p:spPr/>
        <p:txBody>
          <a:bodyPr/>
          <a:lstStyle/>
          <a:p>
            <a:fld id="{51F1AC64-B052-AA44-9FFA-523D4080C13E}" type="slidenum">
              <a:rPr lang="en-US" smtClean="0"/>
              <a:t>31</a:t>
            </a:fld>
            <a:endParaRPr lang="en-US"/>
          </a:p>
        </p:txBody>
      </p:sp>
      <p:sp>
        <p:nvSpPr>
          <p:cNvPr id="5" name="TextBox 4">
            <a:extLst>
              <a:ext uri="{FF2B5EF4-FFF2-40B4-BE49-F238E27FC236}">
                <a16:creationId xmlns:a16="http://schemas.microsoft.com/office/drawing/2014/main" id="{14D4310A-DFD5-A94E-9531-A2C014DC0AB0}"/>
              </a:ext>
            </a:extLst>
          </p:cNvPr>
          <p:cNvSpPr txBox="1"/>
          <p:nvPr/>
        </p:nvSpPr>
        <p:spPr>
          <a:xfrm>
            <a:off x="4659549" y="380664"/>
            <a:ext cx="3855802"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Conclusions</a:t>
            </a:r>
          </a:p>
        </p:txBody>
      </p:sp>
      <p:cxnSp>
        <p:nvCxnSpPr>
          <p:cNvPr id="7" name="Straight Connector 6">
            <a:extLst>
              <a:ext uri="{FF2B5EF4-FFF2-40B4-BE49-F238E27FC236}">
                <a16:creationId xmlns:a16="http://schemas.microsoft.com/office/drawing/2014/main" id="{DC37BD51-938B-C945-B0B0-B8C923D881FC}"/>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9847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6A002-66E4-AA45-A9B8-2F1BD6F7A275}"/>
              </a:ext>
            </a:extLst>
          </p:cNvPr>
          <p:cNvSpPr>
            <a:spLocks noGrp="1"/>
          </p:cNvSpPr>
          <p:nvPr>
            <p:ph type="ctrTitle"/>
          </p:nvPr>
        </p:nvSpPr>
        <p:spPr/>
        <p:txBody>
          <a:bodyPr/>
          <a:lstStyle/>
          <a:p>
            <a:r>
              <a:rPr lang="en-US" sz="5400" dirty="0"/>
              <a:t>Future Work</a:t>
            </a:r>
          </a:p>
        </p:txBody>
      </p:sp>
    </p:spTree>
    <p:extLst>
      <p:ext uri="{BB962C8B-B14F-4D97-AF65-F5344CB8AC3E}">
        <p14:creationId xmlns:p14="http://schemas.microsoft.com/office/powerpoint/2010/main" val="27405109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2939F-B56F-A548-8633-CBFB52A6156B}"/>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94204509-1E72-9146-A71A-118E857B9793}"/>
              </a:ext>
            </a:extLst>
          </p:cNvPr>
          <p:cNvSpPr>
            <a:spLocks noGrp="1"/>
          </p:cNvSpPr>
          <p:nvPr>
            <p:ph idx="1"/>
          </p:nvPr>
        </p:nvSpPr>
        <p:spPr>
          <a:xfrm>
            <a:off x="628651" y="833378"/>
            <a:ext cx="7886700" cy="3706350"/>
          </a:xfrm>
        </p:spPr>
        <p:txBody>
          <a:bodyPr/>
          <a:lstStyle/>
          <a:p>
            <a:r>
              <a:rPr lang="en-US" sz="2000" dirty="0" err="1"/>
              <a:t>OnLine</a:t>
            </a:r>
            <a:r>
              <a:rPr lang="en-US" sz="2000" dirty="0"/>
              <a:t> Learning Algorithm using Worst Violators:</a:t>
            </a:r>
          </a:p>
          <a:p>
            <a:pPr lvl="1"/>
            <a:r>
              <a:rPr lang="en-US" sz="2200" b="1" i="1" dirty="0"/>
              <a:t>Motivation:</a:t>
            </a:r>
          </a:p>
          <a:p>
            <a:pPr lvl="2"/>
            <a:r>
              <a:rPr lang="en-US" dirty="0"/>
              <a:t>Eliminate parametrization included with most online methods</a:t>
            </a:r>
          </a:p>
          <a:p>
            <a:pPr lvl="2"/>
            <a:r>
              <a:rPr lang="en-US" dirty="0"/>
              <a:t>Reduce training time &amp; keep memory consumption minimal</a:t>
            </a:r>
          </a:p>
          <a:p>
            <a:pPr lvl="2"/>
            <a:r>
              <a:rPr lang="en-US" dirty="0"/>
              <a:t>Maintain competitive accuracy against popular methods</a:t>
            </a:r>
          </a:p>
          <a:p>
            <a:pPr lvl="1"/>
            <a:r>
              <a:rPr lang="en-US" sz="2200" b="1" i="1" dirty="0"/>
              <a:t>Involves:</a:t>
            </a:r>
          </a:p>
          <a:p>
            <a:pPr lvl="2"/>
            <a:r>
              <a:rPr lang="en-US" dirty="0"/>
              <a:t>Innovative iterative procedure </a:t>
            </a:r>
          </a:p>
          <a:p>
            <a:pPr lvl="2"/>
            <a:r>
              <a:rPr lang="en-US" dirty="0"/>
              <a:t>New support vector identification method</a:t>
            </a:r>
          </a:p>
          <a:p>
            <a:pPr lvl="2"/>
            <a:r>
              <a:rPr lang="en-US" dirty="0"/>
              <a:t>Unique stopping criteria</a:t>
            </a:r>
          </a:p>
          <a:p>
            <a:pPr lvl="1"/>
            <a:r>
              <a:rPr lang="en-US" sz="2200" b="1" i="1" dirty="0"/>
              <a:t>Application</a:t>
            </a:r>
            <a:r>
              <a:rPr lang="en-US" b="1" i="1" dirty="0"/>
              <a:t>:</a:t>
            </a:r>
          </a:p>
          <a:p>
            <a:pPr lvl="2"/>
            <a:r>
              <a:rPr lang="en-US" dirty="0"/>
              <a:t>Traditional supervised learning</a:t>
            </a:r>
          </a:p>
          <a:p>
            <a:pPr lvl="2"/>
            <a:r>
              <a:rPr lang="en-US" b="1" i="1" dirty="0"/>
              <a:t>Data Stream Learning </a:t>
            </a:r>
            <a:r>
              <a:rPr lang="en-US" dirty="0"/>
              <a:t>problem</a:t>
            </a:r>
          </a:p>
          <a:p>
            <a:pPr lvl="2"/>
            <a:endParaRPr lang="en-US" dirty="0"/>
          </a:p>
        </p:txBody>
      </p:sp>
      <p:sp>
        <p:nvSpPr>
          <p:cNvPr id="4" name="Slide Number Placeholder 3">
            <a:extLst>
              <a:ext uri="{FF2B5EF4-FFF2-40B4-BE49-F238E27FC236}">
                <a16:creationId xmlns:a16="http://schemas.microsoft.com/office/drawing/2014/main" id="{469E3852-1E98-E547-B278-AB5140DC4CE1}"/>
              </a:ext>
            </a:extLst>
          </p:cNvPr>
          <p:cNvSpPr>
            <a:spLocks noGrp="1"/>
          </p:cNvSpPr>
          <p:nvPr>
            <p:ph type="sldNum" sz="quarter" idx="12"/>
          </p:nvPr>
        </p:nvSpPr>
        <p:spPr/>
        <p:txBody>
          <a:bodyPr/>
          <a:lstStyle/>
          <a:p>
            <a:fld id="{51F1AC64-B052-AA44-9FFA-523D4080C13E}" type="slidenum">
              <a:rPr lang="en-US" smtClean="0"/>
              <a:t>33</a:t>
            </a:fld>
            <a:endParaRPr lang="en-US" dirty="0"/>
          </a:p>
        </p:txBody>
      </p:sp>
      <p:sp>
        <p:nvSpPr>
          <p:cNvPr id="7" name="TextBox 6">
            <a:extLst>
              <a:ext uri="{FF2B5EF4-FFF2-40B4-BE49-F238E27FC236}">
                <a16:creationId xmlns:a16="http://schemas.microsoft.com/office/drawing/2014/main" id="{6D7491F8-E572-CC44-BA83-88E99BFBB408}"/>
              </a:ext>
            </a:extLst>
          </p:cNvPr>
          <p:cNvSpPr txBox="1"/>
          <p:nvPr/>
        </p:nvSpPr>
        <p:spPr>
          <a:xfrm>
            <a:off x="4659550" y="372969"/>
            <a:ext cx="3855802" cy="276999"/>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Future</a:t>
            </a:r>
            <a:r>
              <a:rPr lang="en-US" sz="1200" dirty="0">
                <a:solidFill>
                  <a:schemeClr val="bg2">
                    <a:lumMod val="50000"/>
                  </a:schemeClr>
                </a:solidFill>
                <a:latin typeface="Arial" panose="020B0604020202020204" pitchFamily="34" charset="0"/>
                <a:cs typeface="Arial" panose="020B0604020202020204" pitchFamily="34" charset="0"/>
              </a:rPr>
              <a:t> </a:t>
            </a:r>
            <a:r>
              <a:rPr lang="en-US" sz="1050" dirty="0">
                <a:solidFill>
                  <a:schemeClr val="bg2">
                    <a:lumMod val="50000"/>
                  </a:schemeClr>
                </a:solidFill>
                <a:latin typeface="Arial" panose="020B0604020202020204" pitchFamily="34" charset="0"/>
                <a:cs typeface="Arial" panose="020B0604020202020204" pitchFamily="34" charset="0"/>
              </a:rPr>
              <a:t>Work</a:t>
            </a:r>
            <a:endParaRPr lang="en-US" sz="1200" dirty="0">
              <a:solidFill>
                <a:schemeClr val="bg2">
                  <a:lumMod val="50000"/>
                </a:schemeClr>
              </a:solidFill>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5AF50F87-8C16-3E49-9D5A-62C6CB3623EF}"/>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8267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2A19C-0613-5D46-814A-44D03ED81703}"/>
              </a:ext>
            </a:extLst>
          </p:cNvPr>
          <p:cNvSpPr>
            <a:spLocks noGrp="1"/>
          </p:cNvSpPr>
          <p:nvPr>
            <p:ph type="title"/>
          </p:nvPr>
        </p:nvSpPr>
        <p:spPr>
          <a:xfrm>
            <a:off x="628651" y="189560"/>
            <a:ext cx="7886700" cy="643818"/>
          </a:xfrm>
        </p:spPr>
        <p:txBody>
          <a:bodyPr/>
          <a:lstStyle/>
          <a:p>
            <a:r>
              <a:rPr lang="en-US" dirty="0"/>
              <a:t>Publications</a:t>
            </a:r>
          </a:p>
        </p:txBody>
      </p:sp>
      <p:sp>
        <p:nvSpPr>
          <p:cNvPr id="4" name="Slide Number Placeholder 3">
            <a:extLst>
              <a:ext uri="{FF2B5EF4-FFF2-40B4-BE49-F238E27FC236}">
                <a16:creationId xmlns:a16="http://schemas.microsoft.com/office/drawing/2014/main" id="{A90FF422-8928-A740-9303-7681E229A2D3}"/>
              </a:ext>
            </a:extLst>
          </p:cNvPr>
          <p:cNvSpPr>
            <a:spLocks noGrp="1"/>
          </p:cNvSpPr>
          <p:nvPr>
            <p:ph type="sldNum" sz="quarter" idx="12"/>
          </p:nvPr>
        </p:nvSpPr>
        <p:spPr/>
        <p:txBody>
          <a:bodyPr/>
          <a:lstStyle/>
          <a:p>
            <a:fld id="{51F1AC64-B052-AA44-9FFA-523D4080C13E}" type="slidenum">
              <a:rPr lang="en-US" smtClean="0"/>
              <a:t>34</a:t>
            </a:fld>
            <a:endParaRPr lang="en-US"/>
          </a:p>
        </p:txBody>
      </p:sp>
      <p:sp>
        <p:nvSpPr>
          <p:cNvPr id="16" name="Content Placeholder 2">
            <a:extLst>
              <a:ext uri="{FF2B5EF4-FFF2-40B4-BE49-F238E27FC236}">
                <a16:creationId xmlns:a16="http://schemas.microsoft.com/office/drawing/2014/main" id="{2811C0C1-36B1-5F48-938A-C1CDFEF59FF1}"/>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17" name="Picture 16">
            <a:extLst>
              <a:ext uri="{FF2B5EF4-FFF2-40B4-BE49-F238E27FC236}">
                <a16:creationId xmlns:a16="http://schemas.microsoft.com/office/drawing/2014/main" id="{8F7A5A0E-F79D-9C48-98A4-C8CACCB687D8}"/>
              </a:ext>
            </a:extLst>
          </p:cNvPr>
          <p:cNvPicPr>
            <a:picLocks noChangeAspect="1"/>
          </p:cNvPicPr>
          <p:nvPr/>
        </p:nvPicPr>
        <p:blipFill>
          <a:blip r:embed="rId3"/>
          <a:stretch>
            <a:fillRect/>
          </a:stretch>
        </p:blipFill>
        <p:spPr>
          <a:xfrm>
            <a:off x="1022182" y="2894897"/>
            <a:ext cx="1100096" cy="1461666"/>
          </a:xfrm>
          <a:prstGeom prst="rect">
            <a:avLst/>
          </a:prstGeom>
          <a:ln>
            <a:solidFill>
              <a:schemeClr val="tx1"/>
            </a:solidFill>
          </a:ln>
        </p:spPr>
      </p:pic>
      <p:pic>
        <p:nvPicPr>
          <p:cNvPr id="18" name="Picture 17">
            <a:extLst>
              <a:ext uri="{FF2B5EF4-FFF2-40B4-BE49-F238E27FC236}">
                <a16:creationId xmlns:a16="http://schemas.microsoft.com/office/drawing/2014/main" id="{3E6C2B80-93FB-5148-8E17-741A1454DD7B}"/>
              </a:ext>
            </a:extLst>
          </p:cNvPr>
          <p:cNvPicPr>
            <a:picLocks noChangeAspect="1"/>
          </p:cNvPicPr>
          <p:nvPr/>
        </p:nvPicPr>
        <p:blipFill>
          <a:blip r:embed="rId4"/>
          <a:stretch>
            <a:fillRect/>
          </a:stretch>
        </p:blipFill>
        <p:spPr>
          <a:xfrm>
            <a:off x="1022182" y="959004"/>
            <a:ext cx="1100096" cy="1564581"/>
          </a:xfrm>
          <a:prstGeom prst="rect">
            <a:avLst/>
          </a:prstGeom>
          <a:ln>
            <a:solidFill>
              <a:schemeClr val="tx1"/>
            </a:solidFill>
          </a:ln>
        </p:spPr>
      </p:pic>
    </p:spTree>
    <p:extLst>
      <p:ext uri="{BB962C8B-B14F-4D97-AF65-F5344CB8AC3E}">
        <p14:creationId xmlns:p14="http://schemas.microsoft.com/office/powerpoint/2010/main" val="619293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44E12-52DE-0A4D-AF73-012444F2AEE0}"/>
              </a:ext>
            </a:extLst>
          </p:cNvPr>
          <p:cNvSpPr>
            <a:spLocks noGrp="1"/>
          </p:cNvSpPr>
          <p:nvPr>
            <p:ph type="title"/>
          </p:nvPr>
        </p:nvSpPr>
        <p:spPr/>
        <p:txBody>
          <a:bodyPr/>
          <a:lstStyle/>
          <a:p>
            <a:r>
              <a:rPr lang="en-US" dirty="0"/>
              <a:t>Multiple-Target Learning</a:t>
            </a:r>
          </a:p>
        </p:txBody>
      </p:sp>
      <p:sp>
        <p:nvSpPr>
          <p:cNvPr id="4" name="Slide Number Placeholder 3">
            <a:extLst>
              <a:ext uri="{FF2B5EF4-FFF2-40B4-BE49-F238E27FC236}">
                <a16:creationId xmlns:a16="http://schemas.microsoft.com/office/drawing/2014/main" id="{43B45D4F-EA9E-0445-BA76-90322D53A576}"/>
              </a:ext>
            </a:extLst>
          </p:cNvPr>
          <p:cNvSpPr>
            <a:spLocks noGrp="1"/>
          </p:cNvSpPr>
          <p:nvPr>
            <p:ph type="sldNum" sz="quarter" idx="12"/>
          </p:nvPr>
        </p:nvSpPr>
        <p:spPr/>
        <p:txBody>
          <a:bodyPr/>
          <a:lstStyle/>
          <a:p>
            <a:fld id="{51F1AC64-B052-AA44-9FFA-523D4080C13E}" type="slidenum">
              <a:rPr lang="en-US" smtClean="0"/>
              <a:t>4</a:t>
            </a:fld>
            <a:endParaRPr lang="en-US"/>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C17DB584-3F10-AB49-A83B-E4CD39BFD9AF}"/>
                  </a:ext>
                </a:extLst>
              </p:cNvPr>
              <p:cNvGraphicFramePr>
                <a:graphicFrameLocks noGrp="1"/>
              </p:cNvGraphicFramePr>
              <p:nvPr>
                <p:ph idx="1"/>
                <p:extLst>
                  <p:ext uri="{D42A27DB-BD31-4B8C-83A1-F6EECF244321}">
                    <p14:modId xmlns:p14="http://schemas.microsoft.com/office/powerpoint/2010/main" val="2178126833"/>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Choice>
        <mc:Fallback xmlns="">
          <p:graphicFrame>
            <p:nvGraphicFramePr>
              <p:cNvPr id="8" name="Content Placeholder 7">
                <a:extLst>
                  <a:ext uri="{FF2B5EF4-FFF2-40B4-BE49-F238E27FC236}">
                    <a16:creationId xmlns:a16="http://schemas.microsoft.com/office/drawing/2014/main" id="{C17DB584-3F10-AB49-A83B-E4CD39BFD9AF}"/>
                  </a:ext>
                </a:extLst>
              </p:cNvPr>
              <p:cNvGraphicFramePr>
                <a:graphicFrameLocks noGrp="1"/>
              </p:cNvGraphicFramePr>
              <p:nvPr>
                <p:ph idx="1"/>
                <p:extLst>
                  <p:ext uri="{D42A27DB-BD31-4B8C-83A1-F6EECF244321}">
                    <p14:modId xmlns:p14="http://schemas.microsoft.com/office/powerpoint/2010/main" val="2178126833"/>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2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2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216667"/>
                          </a:stretch>
                        </a:blipFill>
                      </a:tcPr>
                    </a:tc>
                    <a:extLst>
                      <a:ext uri="{0D108BD9-81ED-4DB2-BD59-A6C34878D82A}">
                        <a16:rowId xmlns:a16="http://schemas.microsoft.com/office/drawing/2014/main" val="260326026"/>
                      </a:ext>
                    </a:extLst>
                  </a:tr>
                  <a:tr h="36576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1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1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6576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213793" r="-497647" b="-20690"/>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213793" r="-298824" b="-20690"/>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BC15F4B4-47D8-2C40-A03D-82F2DCEAA3A7}"/>
                  </a:ext>
                </a:extLst>
              </p:cNvPr>
              <p:cNvSpPr txBox="1">
                <a:spLocks/>
              </p:cNvSpPr>
              <p:nvPr/>
            </p:nvSpPr>
            <p:spPr>
              <a:xfrm>
                <a:off x="387491" y="925975"/>
                <a:ext cx="8572360" cy="1816590"/>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 multi-target learning, the goal is to build a model which, given some input, predicts </a:t>
                </a:r>
                <a:r>
                  <a:rPr lang="en-US" sz="2000" b="1" dirty="0"/>
                  <a:t>multiple</a:t>
                </a:r>
                <a:r>
                  <a:rPr lang="en-US" sz="2000" dirty="0"/>
                  <a:t> outputs, or </a:t>
                </a:r>
                <a:r>
                  <a:rPr lang="en-US" sz="2000" b="1" dirty="0"/>
                  <a:t>targets</a:t>
                </a:r>
                <a:r>
                  <a:rPr lang="en-US" sz="2000" dirty="0"/>
                  <a:t>, simultaneously. </a:t>
                </a:r>
                <a:endParaRPr lang="en-US" sz="2000" b="1" dirty="0"/>
              </a:p>
              <a:p>
                <a:pPr>
                  <a:lnSpc>
                    <a:spcPct val="150000"/>
                  </a:lnSpc>
                </a:pPr>
                <a:r>
                  <a:rPr lang="en-US" sz="2000" b="1" dirty="0"/>
                  <a:t>Data Representation:</a:t>
                </a:r>
              </a:p>
              <a:p>
                <a:pPr marL="0" indent="0" algn="ctr">
                  <a:buNone/>
                </a:pPr>
                <a:r>
                  <a:rPr lang="en-US" sz="20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0" i="1" smtClean="0">
                            <a:latin typeface="Cambria Math" panose="02040503050406030204" pitchFamily="18" charset="0"/>
                            <a:ea typeface="Cambria Math" panose="02040503050406030204" pitchFamily="18" charset="0"/>
                          </a:rPr>
                          <m:t>𝑛</m:t>
                        </m:r>
                        <m:r>
                          <a:rPr lang="en-US" sz="1800" b="1" i="1">
                            <a:solidFill>
                              <a:schemeClr val="tx1"/>
                            </a:solidFill>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sup>
                    </m:sSup>
                    <m:r>
                      <a:rPr lang="en-US" sz="1800" b="0" i="1" smtClean="0">
                        <a:latin typeface="Cambria Math" panose="02040503050406030204" pitchFamily="18" charset="0"/>
                      </a:rPr>
                      <m:t> </m:t>
                    </m:r>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endParaRPr lang="en-US" sz="2000" b="1" dirty="0"/>
              </a:p>
              <a:p>
                <a:pPr>
                  <a:lnSpc>
                    <a:spcPct val="150000"/>
                  </a:lnSpc>
                </a:pPr>
                <a:r>
                  <a:rPr lang="en-US" sz="2000" b="1" dirty="0"/>
                  <a:t>Objective:</a:t>
                </a:r>
                <a:r>
                  <a:rPr lang="en-US" sz="2000" dirty="0"/>
                  <a:t> vector </a:t>
                </a: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𝟐</m:t>
                        </m:r>
                      </m:sub>
                    </m:sSub>
                    <m:r>
                      <a:rPr lang="en-US" sz="1800" b="1" i="1" smtClean="0">
                        <a:latin typeface="Cambria Math" panose="02040503050406030204" pitchFamily="18" charset="0"/>
                      </a:rPr>
                      <m:t>, …,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𝒎</m:t>
                        </m:r>
                      </m:sub>
                    </m:sSub>
                    <m:r>
                      <a:rPr lang="en-US" sz="1800" b="1" i="1" smtClean="0">
                        <a:latin typeface="Cambria Math" panose="02040503050406030204" pitchFamily="18" charset="0"/>
                      </a:rPr>
                      <m:t>}</m:t>
                    </m:r>
                  </m:oMath>
                </a14:m>
                <a:r>
                  <a:rPr lang="en-US" sz="2000" dirty="0"/>
                  <a:t> for an unseen </a:t>
                </a:r>
                <a14:m>
                  <m:oMath xmlns:m="http://schemas.openxmlformats.org/officeDocument/2006/math">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𝒙</m:t>
                        </m:r>
                      </m:e>
                    </m:acc>
                  </m:oMath>
                </a14:m>
                <a:endParaRPr lang="en-US" sz="2000" b="1" dirty="0"/>
              </a:p>
            </p:txBody>
          </p:sp>
        </mc:Choice>
        <mc:Fallback xmlns="">
          <p:sp>
            <p:nvSpPr>
              <p:cNvPr id="6" name="Content Placeholder 6">
                <a:extLst>
                  <a:ext uri="{FF2B5EF4-FFF2-40B4-BE49-F238E27FC236}">
                    <a16:creationId xmlns:a16="http://schemas.microsoft.com/office/drawing/2014/main" id="{BC15F4B4-47D8-2C40-A03D-82F2DCEAA3A7}"/>
                  </a:ext>
                </a:extLst>
              </p:cNvPr>
              <p:cNvSpPr txBox="1">
                <a:spLocks noRot="1" noChangeAspect="1" noMove="1" noResize="1" noEditPoints="1" noAdjustHandles="1" noChangeArrowheads="1" noChangeShapeType="1" noTextEdit="1"/>
              </p:cNvSpPr>
              <p:nvPr/>
            </p:nvSpPr>
            <p:spPr>
              <a:xfrm>
                <a:off x="387491" y="925975"/>
                <a:ext cx="8572360" cy="1816590"/>
              </a:xfrm>
              <a:prstGeom prst="rect">
                <a:avLst/>
              </a:prstGeom>
              <a:blipFill>
                <a:blip r:embed="rId4"/>
                <a:stretch>
                  <a:fillRect l="-592" t="-2778" b="-24306"/>
                </a:stretch>
              </a:blipFill>
            </p:spPr>
            <p:txBody>
              <a:bodyPr/>
              <a:lstStyle/>
              <a:p>
                <a:r>
                  <a:rPr lang="en-US">
                    <a:noFill/>
                  </a:rPr>
                  <a:t> </a:t>
                </a:r>
              </a:p>
            </p:txBody>
          </p:sp>
        </mc:Fallback>
      </mc:AlternateContent>
      <p:cxnSp>
        <p:nvCxnSpPr>
          <p:cNvPr id="9" name="Straight Connector 8">
            <a:extLst>
              <a:ext uri="{FF2B5EF4-FFF2-40B4-BE49-F238E27FC236}">
                <a16:creationId xmlns:a16="http://schemas.microsoft.com/office/drawing/2014/main" id="{76AF2F74-59DA-474F-A611-591C36961942}"/>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27919C80-3FF8-6243-A09F-368684F33E72}"/>
              </a:ext>
            </a:extLst>
          </p:cNvPr>
          <p:cNvSpPr txBox="1"/>
          <p:nvPr/>
        </p:nvSpPr>
        <p:spPr>
          <a:xfrm>
            <a:off x="4961106" y="380664"/>
            <a:ext cx="3554245"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Introduction &amp; Motivation</a:t>
            </a:r>
          </a:p>
        </p:txBody>
      </p:sp>
    </p:spTree>
    <p:extLst>
      <p:ext uri="{BB962C8B-B14F-4D97-AF65-F5344CB8AC3E}">
        <p14:creationId xmlns:p14="http://schemas.microsoft.com/office/powerpoint/2010/main" val="952596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5B411-BB0B-1B4F-8760-ED5D6304452E}"/>
              </a:ext>
            </a:extLst>
          </p:cNvPr>
          <p:cNvSpPr>
            <a:spLocks noGrp="1"/>
          </p:cNvSpPr>
          <p:nvPr>
            <p:ph type="title"/>
          </p:nvPr>
        </p:nvSpPr>
        <p:spPr/>
        <p:txBody>
          <a:bodyPr/>
          <a:lstStyle/>
          <a:p>
            <a:r>
              <a:rPr lang="en-US" dirty="0"/>
              <a:t>Multiple-Instance Learning</a:t>
            </a:r>
          </a:p>
        </p:txBody>
      </p:sp>
      <mc:AlternateContent xmlns:mc="http://schemas.openxmlformats.org/markup-compatibility/2006" xmlns:a14="http://schemas.microsoft.com/office/drawing/2010/main">
        <mc:Choice Requires="a14">
          <p:graphicFrame>
            <p:nvGraphicFramePr>
              <p:cNvPr id="5" name="Content Placeholder 4">
                <a:extLst>
                  <a:ext uri="{FF2B5EF4-FFF2-40B4-BE49-F238E27FC236}">
                    <a16:creationId xmlns:a16="http://schemas.microsoft.com/office/drawing/2014/main" id="{CBBE6981-B97F-1345-86E3-4DD3EA140D17}"/>
                  </a:ext>
                </a:extLst>
              </p:cNvPr>
              <p:cNvGraphicFramePr>
                <a:graphicFrameLocks noGrp="1"/>
              </p:cNvGraphicFramePr>
              <p:nvPr>
                <p:ph idx="1"/>
                <p:extLst>
                  <p:ext uri="{D42A27DB-BD31-4B8C-83A1-F6EECF244321}">
                    <p14:modId xmlns:p14="http://schemas.microsoft.com/office/powerpoint/2010/main" val="456996237"/>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just"/>
                          <a:endParaRPr lang="en-US" sz="1600" dirty="0">
                            <a:solidFill>
                              <a:sysClr val="windowText" lastClr="000000"/>
                            </a:solidFill>
                          </a:endParaRPr>
                        </a:p>
                        <a:p>
                          <a:pPr algn="just"/>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3">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2254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18586357"/>
                      </a:ext>
                    </a:extLst>
                  </a:tr>
                </a:tbl>
              </a:graphicData>
            </a:graphic>
          </p:graphicFrame>
        </mc:Choice>
        <mc:Fallback xmlns="">
          <p:graphicFrame>
            <p:nvGraphicFramePr>
              <p:cNvPr id="5" name="Content Placeholder 4">
                <a:extLst>
                  <a:ext uri="{FF2B5EF4-FFF2-40B4-BE49-F238E27FC236}">
                    <a16:creationId xmlns:a16="http://schemas.microsoft.com/office/drawing/2014/main" id="{CBBE6981-B97F-1345-86E3-4DD3EA140D17}"/>
                  </a:ext>
                </a:extLst>
              </p:cNvPr>
              <p:cNvGraphicFramePr>
                <a:graphicFrameLocks noGrp="1"/>
              </p:cNvGraphicFramePr>
              <p:nvPr>
                <p:ph idx="1"/>
                <p:extLst>
                  <p:ext uri="{D42A27DB-BD31-4B8C-83A1-F6EECF244321}">
                    <p14:modId xmlns:p14="http://schemas.microsoft.com/office/powerpoint/2010/main" val="456996237"/>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335280">
                    <a:tc>
                      <a:txBody>
                        <a:bodyPr/>
                        <a:lstStyle/>
                        <a:p>
                          <a:endParaRPr lang="en-US"/>
                        </a:p>
                      </a:txBody>
                      <a:tcPr>
                        <a:blipFill>
                          <a:blip r:embed="rId3"/>
                          <a:stretch>
                            <a:fillRect t="-3704" r="-862500" b="-803704"/>
                          </a:stretch>
                        </a:blipFill>
                      </a:tcPr>
                    </a:tc>
                    <a:tc gridSpan="3">
                      <a:txBody>
                        <a:bodyPr/>
                        <a:lstStyle/>
                        <a:p>
                          <a:endParaRPr lang="en-US"/>
                        </a:p>
                      </a:txBody>
                      <a:tcPr>
                        <a:blipFill>
                          <a:blip r:embed="rId3"/>
                          <a:stretch>
                            <a:fillRect l="-13333" t="-3704" r="-15000" b="-803704"/>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777143" t="-3704" r="-2857" b="-803704"/>
                          </a:stretch>
                        </a:blipFill>
                      </a:tcPr>
                    </a:tc>
                    <a:extLst>
                      <a:ext uri="{0D108BD9-81ED-4DB2-BD59-A6C34878D82A}">
                        <a16:rowId xmlns:a16="http://schemas.microsoft.com/office/drawing/2014/main" val="4096015257"/>
                      </a:ext>
                    </a:extLst>
                  </a:tr>
                  <a:tr h="335280">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35443" r="-862500" b="-174684"/>
                          </a:stretch>
                        </a:blipFill>
                      </a:tcPr>
                    </a:tc>
                    <a:tc>
                      <a:txBody>
                        <a:bodyPr/>
                        <a:lstStyle/>
                        <a:p>
                          <a:endParaRPr lang="en-US"/>
                        </a:p>
                      </a:txBody>
                      <a:tcPr>
                        <a:blipFill>
                          <a:blip r:embed="rId3"/>
                          <a:stretch>
                            <a:fillRect l="-35165" t="-107692" r="-203297" b="-7346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107692" r="-40909" b="-734615"/>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777143" t="-35443" r="-2857" b="-174684"/>
                          </a:stretch>
                        </a:blipFill>
                      </a:tcPr>
                    </a:tc>
                    <a:extLst>
                      <a:ext uri="{0D108BD9-81ED-4DB2-BD59-A6C34878D82A}">
                        <a16:rowId xmlns:a16="http://schemas.microsoft.com/office/drawing/2014/main" val="1170925757"/>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35165" t="-200000" r="-203297" b="-6074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200000" r="-40909" b="-60740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35280">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311538" r="-203297" b="-53076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311538" r="-40909" b="-53076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35280">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33750" r="-862500" b="-72500"/>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396296" r="-203297" b="-41111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396296" r="-40909" b="-411111"/>
                          </a:stretch>
                        </a:blipFill>
                      </a:tcPr>
                    </a:tc>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7143" t="-133750" r="-2857" b="-72500"/>
                          </a:stretch>
                        </a:blipFill>
                      </a:tcPr>
                    </a:tc>
                    <a:extLst>
                      <a:ext uri="{0D108BD9-81ED-4DB2-BD59-A6C34878D82A}">
                        <a16:rowId xmlns:a16="http://schemas.microsoft.com/office/drawing/2014/main" val="350783450"/>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3"/>
                          <a:stretch>
                            <a:fillRect l="-35165" t="-515385" r="-203297" b="-32692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515385" r="-40909" b="-326923"/>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592593" r="-203297" b="-2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592593" r="-40909" b="-214815"/>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3528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788889" r="-862500"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788889" r="-203297" b="-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788889" r="-40909"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777143" t="-788889" r="-2857" b="-18519"/>
                          </a:stretch>
                        </a:blipFill>
                      </a:tcPr>
                    </a:tc>
                    <a:extLst>
                      <a:ext uri="{0D108BD9-81ED-4DB2-BD59-A6C34878D82A}">
                        <a16:rowId xmlns:a16="http://schemas.microsoft.com/office/drawing/2014/main" val="118586357"/>
                      </a:ext>
                    </a:extLst>
                  </a:tr>
                </a:tbl>
              </a:graphicData>
            </a:graphic>
          </p:graphicFrame>
        </mc:Fallback>
      </mc:AlternateContent>
      <p:sp>
        <p:nvSpPr>
          <p:cNvPr id="4" name="Slide Number Placeholder 3">
            <a:extLst>
              <a:ext uri="{FF2B5EF4-FFF2-40B4-BE49-F238E27FC236}">
                <a16:creationId xmlns:a16="http://schemas.microsoft.com/office/drawing/2014/main" id="{EAED6451-357F-BD41-BC51-7BC29392A624}"/>
              </a:ext>
            </a:extLst>
          </p:cNvPr>
          <p:cNvSpPr>
            <a:spLocks noGrp="1"/>
          </p:cNvSpPr>
          <p:nvPr>
            <p:ph type="sldNum" sz="quarter" idx="12"/>
          </p:nvPr>
        </p:nvSpPr>
        <p:spPr/>
        <p:txBody>
          <a:bodyPr/>
          <a:lstStyle/>
          <a:p>
            <a:fld id="{51F1AC64-B052-AA44-9FFA-523D4080C13E}" type="slidenum">
              <a:rPr lang="en-US" smtClean="0"/>
              <a:t>5</a:t>
            </a:fld>
            <a:endParaRPr lang="en-US"/>
          </a:p>
        </p:txBody>
      </p:sp>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722716FF-3EC4-C840-8D07-AB4F2FEFEC48}"/>
                  </a:ext>
                </a:extLst>
              </p:cNvPr>
              <p:cNvSpPr txBox="1">
                <a:spLocks/>
              </p:cNvSpPr>
              <p:nvPr/>
            </p:nvSpPr>
            <p:spPr>
              <a:xfrm>
                <a:off x="387490" y="914856"/>
                <a:ext cx="8386027" cy="352544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MIL is a generalization of supervised learning, where a sample is considered a </a:t>
                </a:r>
                <a:r>
                  <a:rPr lang="en-US" sz="2000" b="1" dirty="0"/>
                  <a:t>bag</a:t>
                </a:r>
                <a:r>
                  <a:rPr lang="en-US" sz="2000" dirty="0"/>
                  <a:t> containing multiple </a:t>
                </a:r>
                <a:r>
                  <a:rPr lang="en-US" sz="2000" b="1" dirty="0"/>
                  <a:t>instances</a:t>
                </a:r>
                <a:r>
                  <a:rPr lang="en-US" sz="2000" dirty="0"/>
                  <a:t> associated with a single label </a:t>
                </a:r>
                <a:endParaRPr lang="en-US" sz="2000" b="1" dirty="0"/>
              </a:p>
              <a:p>
                <a:pPr>
                  <a:lnSpc>
                    <a:spcPct val="150000"/>
                  </a:lnSpc>
                </a:pPr>
                <a:r>
                  <a:rPr lang="en-US" sz="2000" b="1" dirty="0"/>
                  <a:t>Data Representation: </a:t>
                </a:r>
              </a:p>
              <a:p>
                <a:pPr marL="0" indent="0">
                  <a:buNone/>
                </a:pPr>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oMath>
                </a14:m>
                <a:endParaRPr lang="en-US" sz="1800" b="0"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𝑛</m:t>
                        </m:r>
                      </m:sup>
                    </m:sSup>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r>
                  <a:rPr lang="en-US" sz="1800" dirty="0"/>
                  <a:t>, </a:t>
                </a:r>
                <a:endParaRPr lang="en-US" sz="1800" b="1"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sub>
                        </m:sSub>
                      </m:e>
                    </m:d>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1" i="1" smtClean="0">
                        <a:latin typeface="Cambria Math" panose="02040503050406030204" pitchFamily="18" charset="0"/>
                      </a:rPr>
                      <m:t>∈</m:t>
                    </m:r>
                    <m:r>
                      <a:rPr lang="en-US" sz="1800" b="1" i="1" smtClean="0">
                        <a:latin typeface="Cambria Math" panose="02040503050406030204" pitchFamily="18" charset="0"/>
                      </a:rPr>
                      <m:t>𝑿</m:t>
                    </m:r>
                    <m:r>
                      <a:rPr lang="en-US" sz="1800" b="1" i="1" smtClean="0">
                        <a:latin typeface="Cambria Math" panose="02040503050406030204" pitchFamily="18" charset="0"/>
                      </a:rPr>
                      <m:t>= </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1" i="1" smtClean="0">
                            <a:latin typeface="Cambria Math" panose="02040503050406030204" pitchFamily="18" charset="0"/>
                            <a:ea typeface="Cambria Math" panose="02040503050406030204" pitchFamily="18" charset="0"/>
                          </a:rPr>
                          <m:t>𝒎</m:t>
                        </m:r>
                        <m:r>
                          <a:rPr lang="en-US" sz="1800" b="1" i="1" smtClean="0">
                            <a:latin typeface="Cambria Math" panose="02040503050406030204" pitchFamily="18" charset="0"/>
                            <a:ea typeface="Cambria Math" panose="02040503050406030204" pitchFamily="18" charset="0"/>
                          </a:rPr>
                          <m:t> × </m:t>
                        </m:r>
                        <m:r>
                          <a:rPr lang="en-US" sz="1800" b="1" i="1" smtClean="0">
                            <a:latin typeface="Cambria Math" panose="02040503050406030204" pitchFamily="18" charset="0"/>
                            <a:ea typeface="Cambria Math" panose="02040503050406030204" pitchFamily="18" charset="0"/>
                          </a:rPr>
                          <m:t>𝒅</m:t>
                        </m:r>
                      </m:sup>
                    </m:sSup>
                  </m:oMath>
                </a14:m>
                <a:endParaRPr lang="en-US" sz="2000" b="1" dirty="0"/>
              </a:p>
              <a:p>
                <a:pPr>
                  <a:lnSpc>
                    <a:spcPct val="150000"/>
                  </a:lnSpc>
                </a:pPr>
                <a:r>
                  <a:rPr lang="en-US" sz="2000" b="1" dirty="0"/>
                  <a:t>Objective</a:t>
                </a:r>
                <a:r>
                  <a:rPr lang="en-US" sz="2000" dirty="0"/>
                  <a:t>: </a:t>
                </a:r>
              </a:p>
              <a:p>
                <a:pPr marL="457177" lvl="1" indent="0">
                  <a:buNone/>
                </a:pPr>
                <a:r>
                  <a:rPr lang="en-US" sz="2000" dirty="0"/>
                  <a:t>bag label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e>
                      <m:sub>
                        <m:r>
                          <a:rPr lang="en-US" sz="1800" b="0" i="1" dirty="0" smtClean="0">
                            <a:latin typeface="Cambria Math" panose="02040503050406030204" pitchFamily="18" charset="0"/>
                          </a:rPr>
                          <m:t>𝑗</m:t>
                        </m:r>
                      </m:sub>
                    </m:sSub>
                  </m:oMath>
                </a14:m>
                <a:r>
                  <a:rPr lang="en-US" sz="1800" dirty="0"/>
                  <a:t> </a:t>
                </a:r>
                <a:r>
                  <a:rPr lang="en-US" sz="2000" dirty="0"/>
                  <a:t>for unseen </a:t>
                </a:r>
                <a14:m>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𝑩</m:t>
                            </m:r>
                          </m:e>
                        </m:acc>
                      </m:e>
                      <m:sub>
                        <m:r>
                          <a:rPr lang="en-US" sz="1800" b="1" i="1" smtClean="0">
                            <a:latin typeface="Cambria Math" panose="02040503050406030204" pitchFamily="18" charset="0"/>
                          </a:rPr>
                          <m:t>𝒋</m:t>
                        </m:r>
                      </m:sub>
                    </m:sSub>
                  </m:oMath>
                </a14:m>
                <a:endParaRPr lang="en-US" sz="2000" b="1" dirty="0"/>
              </a:p>
            </p:txBody>
          </p:sp>
        </mc:Choice>
        <mc:Fallback xmlns="">
          <p:sp>
            <p:nvSpPr>
              <p:cNvPr id="9" name="Content Placeholder 6">
                <a:extLst>
                  <a:ext uri="{FF2B5EF4-FFF2-40B4-BE49-F238E27FC236}">
                    <a16:creationId xmlns:a16="http://schemas.microsoft.com/office/drawing/2014/main" id="{722716FF-3EC4-C840-8D07-AB4F2FEFEC48}"/>
                  </a:ext>
                </a:extLst>
              </p:cNvPr>
              <p:cNvSpPr txBox="1">
                <a:spLocks noRot="1" noChangeAspect="1" noMove="1" noResize="1" noEditPoints="1" noAdjustHandles="1" noChangeArrowheads="1" noChangeShapeType="1" noTextEdit="1"/>
              </p:cNvSpPr>
              <p:nvPr/>
            </p:nvSpPr>
            <p:spPr>
              <a:xfrm>
                <a:off x="387490" y="914856"/>
                <a:ext cx="8386027" cy="3525445"/>
              </a:xfrm>
              <a:prstGeom prst="rect">
                <a:avLst/>
              </a:prstGeom>
              <a:blipFill>
                <a:blip r:embed="rId4"/>
                <a:stretch>
                  <a:fillRect l="-605" t="-1799" b="-7554"/>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5711E577-F30B-4A4D-A951-DE7D8D452E4D}"/>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6DBB3C68-B2E7-D643-8D8C-2450A45A686A}"/>
              </a:ext>
            </a:extLst>
          </p:cNvPr>
          <p:cNvSpPr txBox="1"/>
          <p:nvPr/>
        </p:nvSpPr>
        <p:spPr>
          <a:xfrm>
            <a:off x="4961106" y="380664"/>
            <a:ext cx="3554245"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Introduction &amp; Motivation</a:t>
            </a:r>
          </a:p>
        </p:txBody>
      </p:sp>
    </p:spTree>
    <p:extLst>
      <p:ext uri="{BB962C8B-B14F-4D97-AF65-F5344CB8AC3E}">
        <p14:creationId xmlns:p14="http://schemas.microsoft.com/office/powerpoint/2010/main" val="293212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6C09C-1EA5-5C44-9615-76C5FAB86E1F}"/>
              </a:ext>
            </a:extLst>
          </p:cNvPr>
          <p:cNvSpPr>
            <a:spLocks noGrp="1"/>
          </p:cNvSpPr>
          <p:nvPr>
            <p:ph type="title"/>
          </p:nvPr>
        </p:nvSpPr>
        <p:spPr/>
        <p:txBody>
          <a:bodyPr/>
          <a:lstStyle/>
          <a:p>
            <a:r>
              <a:rPr lang="en-US" dirty="0"/>
              <a:t>Contributions</a:t>
            </a:r>
          </a:p>
        </p:txBody>
      </p:sp>
      <p:sp>
        <p:nvSpPr>
          <p:cNvPr id="3" name="Text Placeholder 2">
            <a:extLst>
              <a:ext uri="{FF2B5EF4-FFF2-40B4-BE49-F238E27FC236}">
                <a16:creationId xmlns:a16="http://schemas.microsoft.com/office/drawing/2014/main" id="{D73B0BD3-DA8E-DF46-8004-F04FCA911E14}"/>
              </a:ext>
            </a:extLst>
          </p:cNvPr>
          <p:cNvSpPr>
            <a:spLocks noGrp="1"/>
          </p:cNvSpPr>
          <p:nvPr>
            <p:ph type="body" idx="1"/>
          </p:nvPr>
        </p:nvSpPr>
        <p:spPr>
          <a:xfrm>
            <a:off x="332558" y="1076654"/>
            <a:ext cx="3868737" cy="677307"/>
          </a:xfrm>
        </p:spPr>
        <p:txBody>
          <a:bodyPr>
            <a:normAutofit/>
          </a:bodyPr>
          <a:lstStyle/>
          <a:p>
            <a:r>
              <a:rPr lang="en-US" sz="1800" dirty="0"/>
              <a:t>3 Novel Multi-Target Support Vector Regressors</a:t>
            </a:r>
          </a:p>
        </p:txBody>
      </p:sp>
      <p:sp>
        <p:nvSpPr>
          <p:cNvPr id="4" name="Content Placeholder 3">
            <a:extLst>
              <a:ext uri="{FF2B5EF4-FFF2-40B4-BE49-F238E27FC236}">
                <a16:creationId xmlns:a16="http://schemas.microsoft.com/office/drawing/2014/main" id="{FDDB07EC-B07E-FF4A-9DA5-52BC80741F92}"/>
              </a:ext>
            </a:extLst>
          </p:cNvPr>
          <p:cNvSpPr>
            <a:spLocks noGrp="1"/>
          </p:cNvSpPr>
          <p:nvPr>
            <p:ph sz="half" idx="2"/>
          </p:nvPr>
        </p:nvSpPr>
        <p:spPr>
          <a:xfrm>
            <a:off x="332558" y="1890339"/>
            <a:ext cx="3868737" cy="2138234"/>
          </a:xfrm>
        </p:spPr>
        <p:txBody>
          <a:bodyPr/>
          <a:lstStyle/>
          <a:p>
            <a:r>
              <a:rPr lang="en-US" sz="2000" dirty="0"/>
              <a:t>SVR with problem transformation</a:t>
            </a:r>
          </a:p>
          <a:p>
            <a:r>
              <a:rPr lang="en-US" sz="2000" dirty="0"/>
              <a:t>SVRRC, an ensemble of randomly chained SVRs</a:t>
            </a:r>
          </a:p>
          <a:p>
            <a:r>
              <a:rPr lang="en-US" sz="2000" dirty="0"/>
              <a:t>SVRCC, a chained SVR using a maximum correlation chain</a:t>
            </a:r>
          </a:p>
        </p:txBody>
      </p:sp>
      <p:sp>
        <p:nvSpPr>
          <p:cNvPr id="5" name="Text Placeholder 4">
            <a:extLst>
              <a:ext uri="{FF2B5EF4-FFF2-40B4-BE49-F238E27FC236}">
                <a16:creationId xmlns:a16="http://schemas.microsoft.com/office/drawing/2014/main" id="{7CE41B61-E505-6842-B414-3D0CF496FBA7}"/>
              </a:ext>
            </a:extLst>
          </p:cNvPr>
          <p:cNvSpPr>
            <a:spLocks noGrp="1"/>
          </p:cNvSpPr>
          <p:nvPr>
            <p:ph type="body" sz="quarter" idx="3"/>
          </p:nvPr>
        </p:nvSpPr>
        <p:spPr>
          <a:xfrm>
            <a:off x="4765338" y="1076654"/>
            <a:ext cx="3887788" cy="677307"/>
          </a:xfrm>
        </p:spPr>
        <p:txBody>
          <a:bodyPr>
            <a:normAutofit/>
          </a:bodyPr>
          <a:lstStyle/>
          <a:p>
            <a:r>
              <a:rPr lang="en-US" sz="1800" dirty="0"/>
              <a:t>Novel Multi-Instance SVM using Bag Representatives (MIRSVM)</a:t>
            </a:r>
          </a:p>
        </p:txBody>
      </p:sp>
      <p:sp>
        <p:nvSpPr>
          <p:cNvPr id="6" name="Content Placeholder 5">
            <a:extLst>
              <a:ext uri="{FF2B5EF4-FFF2-40B4-BE49-F238E27FC236}">
                <a16:creationId xmlns:a16="http://schemas.microsoft.com/office/drawing/2014/main" id="{D79F69C6-3B99-BC4C-ADE8-B3741D5C2BD8}"/>
              </a:ext>
            </a:extLst>
          </p:cNvPr>
          <p:cNvSpPr>
            <a:spLocks noGrp="1"/>
          </p:cNvSpPr>
          <p:nvPr>
            <p:ph sz="quarter" idx="4"/>
          </p:nvPr>
        </p:nvSpPr>
        <p:spPr>
          <a:xfrm>
            <a:off x="4765338" y="1893321"/>
            <a:ext cx="3887788" cy="2135252"/>
          </a:xfrm>
        </p:spPr>
        <p:txBody>
          <a:bodyPr/>
          <a:lstStyle/>
          <a:p>
            <a:r>
              <a:rPr lang="en-US" sz="2000" dirty="0"/>
              <a:t>Reformulating the L1 SVM problem to optimize over bags</a:t>
            </a:r>
          </a:p>
          <a:p>
            <a:r>
              <a:rPr lang="en-US" sz="2000" dirty="0"/>
              <a:t>Dual SVM formulation using bags </a:t>
            </a:r>
          </a:p>
          <a:p>
            <a:r>
              <a:rPr lang="en-US" sz="2000" dirty="0"/>
              <a:t>A unique bag-representative selection method </a:t>
            </a:r>
          </a:p>
          <a:p>
            <a:endParaRPr lang="en-US" sz="2000" dirty="0"/>
          </a:p>
        </p:txBody>
      </p:sp>
      <p:sp>
        <p:nvSpPr>
          <p:cNvPr id="7" name="Slide Number Placeholder 6">
            <a:extLst>
              <a:ext uri="{FF2B5EF4-FFF2-40B4-BE49-F238E27FC236}">
                <a16:creationId xmlns:a16="http://schemas.microsoft.com/office/drawing/2014/main" id="{3C1986DA-6BFA-A74B-A69A-6A5BD2684A5C}"/>
              </a:ext>
            </a:extLst>
          </p:cNvPr>
          <p:cNvSpPr>
            <a:spLocks noGrp="1"/>
          </p:cNvSpPr>
          <p:nvPr>
            <p:ph type="sldNum" sz="quarter" idx="12"/>
          </p:nvPr>
        </p:nvSpPr>
        <p:spPr/>
        <p:txBody>
          <a:bodyPr/>
          <a:lstStyle/>
          <a:p>
            <a:fld id="{51F1AC64-B052-AA44-9FFA-523D4080C13E}" type="slidenum">
              <a:rPr lang="en-US" smtClean="0"/>
              <a:t>6</a:t>
            </a:fld>
            <a:endParaRPr lang="en-US"/>
          </a:p>
        </p:txBody>
      </p:sp>
      <p:cxnSp>
        <p:nvCxnSpPr>
          <p:cNvPr id="9" name="Straight Connector 8">
            <a:extLst>
              <a:ext uri="{FF2B5EF4-FFF2-40B4-BE49-F238E27FC236}">
                <a16:creationId xmlns:a16="http://schemas.microsoft.com/office/drawing/2014/main" id="{993570C1-A64F-D34B-A14D-74A588FE0E55}"/>
              </a:ext>
            </a:extLst>
          </p:cNvPr>
          <p:cNvCxnSpPr>
            <a:cxnSpLocks/>
          </p:cNvCxnSpPr>
          <p:nvPr/>
        </p:nvCxnSpPr>
        <p:spPr>
          <a:xfrm>
            <a:off x="4444816" y="835913"/>
            <a:ext cx="0" cy="3201066"/>
          </a:xfrm>
          <a:prstGeom prst="line">
            <a:avLst/>
          </a:prstGeom>
          <a:ln w="15875">
            <a:solidFill>
              <a:schemeClr val="dk1">
                <a:alpha val="60000"/>
              </a:schemeClr>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C2D31002-DDC5-CC42-9EB8-75921F1F703E}"/>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BB530260-008E-3B40-9853-FB79574593E2}"/>
              </a:ext>
            </a:extLst>
          </p:cNvPr>
          <p:cNvSpPr txBox="1"/>
          <p:nvPr/>
        </p:nvSpPr>
        <p:spPr>
          <a:xfrm>
            <a:off x="4961106" y="380664"/>
            <a:ext cx="3554245"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Introduction &amp; Motivation</a:t>
            </a:r>
          </a:p>
        </p:txBody>
      </p:sp>
    </p:spTree>
    <p:extLst>
      <p:ext uri="{BB962C8B-B14F-4D97-AF65-F5344CB8AC3E}">
        <p14:creationId xmlns:p14="http://schemas.microsoft.com/office/powerpoint/2010/main" val="23650056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2A6A5-E5E7-724B-B63C-669E4666BDB4}"/>
              </a:ext>
            </a:extLst>
          </p:cNvPr>
          <p:cNvSpPr>
            <a:spLocks noGrp="1"/>
          </p:cNvSpPr>
          <p:nvPr>
            <p:ph type="ctrTitle"/>
          </p:nvPr>
        </p:nvSpPr>
        <p:spPr/>
        <p:txBody>
          <a:bodyPr/>
          <a:lstStyle/>
          <a:p>
            <a:r>
              <a:rPr lang="en-US" dirty="0"/>
              <a:t>Background</a:t>
            </a:r>
          </a:p>
        </p:txBody>
      </p:sp>
      <p:sp>
        <p:nvSpPr>
          <p:cNvPr id="3" name="Subtitle 2">
            <a:extLst>
              <a:ext uri="{FF2B5EF4-FFF2-40B4-BE49-F238E27FC236}">
                <a16:creationId xmlns:a16="http://schemas.microsoft.com/office/drawing/2014/main" id="{D2D217AE-3372-5C49-9125-1DF9AD006B9A}"/>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676041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D7476-CFE1-2E43-BBB0-788B7419BB86}"/>
              </a:ext>
            </a:extLst>
          </p:cNvPr>
          <p:cNvSpPr>
            <a:spLocks noGrp="1"/>
          </p:cNvSpPr>
          <p:nvPr>
            <p:ph type="title"/>
          </p:nvPr>
        </p:nvSpPr>
        <p:spPr/>
        <p:txBody>
          <a:bodyPr/>
          <a:lstStyle/>
          <a:p>
            <a:r>
              <a:rPr lang="en-US" dirty="0"/>
              <a:t>Support Vector Classification</a:t>
            </a:r>
          </a:p>
        </p:txBody>
      </p:sp>
      <p:pic>
        <p:nvPicPr>
          <p:cNvPr id="6" name="Content Placeholder 5">
            <a:extLst>
              <a:ext uri="{FF2B5EF4-FFF2-40B4-BE49-F238E27FC236}">
                <a16:creationId xmlns:a16="http://schemas.microsoft.com/office/drawing/2014/main" id="{D4C1CFAE-C598-7F4F-A68F-6D7817CD8FC1}"/>
              </a:ext>
            </a:extLst>
          </p:cNvPr>
          <p:cNvPicPr>
            <a:picLocks noGrp="1" noChangeAspect="1"/>
          </p:cNvPicPr>
          <p:nvPr>
            <p:ph idx="1"/>
          </p:nvPr>
        </p:nvPicPr>
        <p:blipFill>
          <a:blip r:embed="rId3"/>
          <a:stretch>
            <a:fillRect/>
          </a:stretch>
        </p:blipFill>
        <p:spPr>
          <a:xfrm>
            <a:off x="4728362" y="1144703"/>
            <a:ext cx="3786991" cy="3311239"/>
          </a:xfrm>
        </p:spPr>
      </p:pic>
      <p:sp>
        <p:nvSpPr>
          <p:cNvPr id="4" name="Slide Number Placeholder 3">
            <a:extLst>
              <a:ext uri="{FF2B5EF4-FFF2-40B4-BE49-F238E27FC236}">
                <a16:creationId xmlns:a16="http://schemas.microsoft.com/office/drawing/2014/main" id="{E138BC4B-639A-D640-9AD5-B257FB8C0863}"/>
              </a:ext>
            </a:extLst>
          </p:cNvPr>
          <p:cNvSpPr>
            <a:spLocks noGrp="1"/>
          </p:cNvSpPr>
          <p:nvPr>
            <p:ph type="sldNum" sz="quarter" idx="12"/>
          </p:nvPr>
        </p:nvSpPr>
        <p:spPr/>
        <p:txBody>
          <a:bodyPr/>
          <a:lstStyle/>
          <a:p>
            <a:fld id="{51F1AC64-B052-AA44-9FFA-523D4080C13E}" type="slidenum">
              <a:rPr lang="en-US" smtClean="0"/>
              <a:t>8</a:t>
            </a:fld>
            <a:endParaRPr lang="en-US"/>
          </a:p>
        </p:txBody>
      </p:sp>
      <p:sp>
        <p:nvSpPr>
          <p:cNvPr id="3" name="TextBox 2">
            <a:extLst>
              <a:ext uri="{FF2B5EF4-FFF2-40B4-BE49-F238E27FC236}">
                <a16:creationId xmlns:a16="http://schemas.microsoft.com/office/drawing/2014/main" id="{098F625F-E6E6-9A4B-95B9-6B83AAA2EFC7}"/>
              </a:ext>
            </a:extLst>
          </p:cNvPr>
          <p:cNvSpPr txBox="1"/>
          <p:nvPr/>
        </p:nvSpPr>
        <p:spPr>
          <a:xfrm>
            <a:off x="586341" y="941675"/>
            <a:ext cx="3611419" cy="67710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The goal:</a:t>
            </a:r>
            <a:endParaRPr lang="en-US" sz="2000"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8D1CDBDF-6B0A-A042-AC8B-804CE4738BCD}"/>
              </a:ext>
            </a:extLst>
          </p:cNvPr>
          <p:cNvSpPr/>
          <p:nvPr/>
        </p:nvSpPr>
        <p:spPr>
          <a:xfrm>
            <a:off x="7931152" y="1450112"/>
            <a:ext cx="316923" cy="323273"/>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1E05DE9-E9BF-454F-B69D-A5DDFDB92815}"/>
              </a:ext>
            </a:extLst>
          </p:cNvPr>
          <p:cNvCxnSpPr>
            <a:cxnSpLocks/>
          </p:cNvCxnSpPr>
          <p:nvPr/>
        </p:nvCxnSpPr>
        <p:spPr>
          <a:xfrm flipH="1">
            <a:off x="8202753" y="1138785"/>
            <a:ext cx="45323" cy="3113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F559ED5A-4D21-F24A-A1A7-93E9256B3105}"/>
              </a:ext>
            </a:extLst>
          </p:cNvPr>
          <p:cNvSpPr txBox="1"/>
          <p:nvPr/>
        </p:nvSpPr>
        <p:spPr>
          <a:xfrm>
            <a:off x="8089613" y="941675"/>
            <a:ext cx="605607" cy="230832"/>
          </a:xfrm>
          <a:prstGeom prst="rect">
            <a:avLst/>
          </a:prstGeom>
          <a:noFill/>
        </p:spPr>
        <p:txBody>
          <a:bodyPr wrap="square" rtlCol="0">
            <a:spAutoFit/>
          </a:bodyPr>
          <a:lstStyle/>
          <a:p>
            <a:r>
              <a:rPr lang="en-US" sz="900" dirty="0">
                <a:latin typeface="Cambria Math" panose="02040503050406030204" pitchFamily="18" charset="0"/>
                <a:ea typeface="Cambria Math" panose="02040503050406030204" pitchFamily="18" charset="0"/>
                <a:cs typeface="Arial" panose="020B0604020202020204" pitchFamily="34" charset="0"/>
              </a:rPr>
              <a:t>margin</a:t>
            </a:r>
          </a:p>
        </p:txBody>
      </p:sp>
      <p:pic>
        <p:nvPicPr>
          <p:cNvPr id="26" name="Picture 25">
            <a:extLst>
              <a:ext uri="{FF2B5EF4-FFF2-40B4-BE49-F238E27FC236}">
                <a16:creationId xmlns:a16="http://schemas.microsoft.com/office/drawing/2014/main" id="{04456C38-838F-2441-8D74-580E9237F2F6}"/>
              </a:ext>
            </a:extLst>
          </p:cNvPr>
          <p:cNvPicPr>
            <a:picLocks noChangeAspect="1"/>
          </p:cNvPicPr>
          <p:nvPr/>
        </p:nvPicPr>
        <p:blipFill>
          <a:blip r:embed="rId4"/>
          <a:stretch>
            <a:fillRect/>
          </a:stretch>
        </p:blipFill>
        <p:spPr>
          <a:xfrm>
            <a:off x="1399354" y="1288806"/>
            <a:ext cx="1985391" cy="786665"/>
          </a:xfrm>
          <a:prstGeom prst="rect">
            <a:avLst/>
          </a:prstGeom>
        </p:spPr>
      </p:pic>
      <p:sp>
        <p:nvSpPr>
          <p:cNvPr id="13" name="TextBox 12">
            <a:extLst>
              <a:ext uri="{FF2B5EF4-FFF2-40B4-BE49-F238E27FC236}">
                <a16:creationId xmlns:a16="http://schemas.microsoft.com/office/drawing/2014/main" id="{C7728686-D3DF-744C-8553-D8D218419B4C}"/>
              </a:ext>
            </a:extLst>
          </p:cNvPr>
          <p:cNvSpPr txBox="1"/>
          <p:nvPr/>
        </p:nvSpPr>
        <p:spPr>
          <a:xfrm>
            <a:off x="586341" y="3424436"/>
            <a:ext cx="1814920"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Hinge-loss:</a:t>
            </a:r>
          </a:p>
        </p:txBody>
      </p:sp>
      <p:pic>
        <p:nvPicPr>
          <p:cNvPr id="14" name="Picture 13">
            <a:extLst>
              <a:ext uri="{FF2B5EF4-FFF2-40B4-BE49-F238E27FC236}">
                <a16:creationId xmlns:a16="http://schemas.microsoft.com/office/drawing/2014/main" id="{94078DF7-EF32-464A-8844-09C13A9AA8AA}"/>
              </a:ext>
            </a:extLst>
          </p:cNvPr>
          <p:cNvPicPr>
            <a:picLocks noChangeAspect="1"/>
          </p:cNvPicPr>
          <p:nvPr/>
        </p:nvPicPr>
        <p:blipFill>
          <a:blip r:embed="rId5"/>
          <a:stretch>
            <a:fillRect/>
          </a:stretch>
        </p:blipFill>
        <p:spPr>
          <a:xfrm>
            <a:off x="885550" y="3691996"/>
            <a:ext cx="3686451" cy="652470"/>
          </a:xfrm>
          <a:prstGeom prst="rect">
            <a:avLst/>
          </a:prstGeom>
        </p:spPr>
      </p:pic>
      <p:sp>
        <p:nvSpPr>
          <p:cNvPr id="16" name="TextBox 15">
            <a:extLst>
              <a:ext uri="{FF2B5EF4-FFF2-40B4-BE49-F238E27FC236}">
                <a16:creationId xmlns:a16="http://schemas.microsoft.com/office/drawing/2014/main" id="{B97219F3-D8D6-6F47-A415-0C356649DDF9}"/>
              </a:ext>
            </a:extLst>
          </p:cNvPr>
          <p:cNvSpPr txBox="1"/>
          <p:nvPr/>
        </p:nvSpPr>
        <p:spPr>
          <a:xfrm>
            <a:off x="586341" y="2186791"/>
            <a:ext cx="2154757" cy="400110"/>
          </a:xfrm>
          <a:prstGeom prst="rect">
            <a:avLst/>
          </a:prstGeom>
          <a:noFill/>
        </p:spPr>
        <p:txBody>
          <a:bodyPr wrap="non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SVM problem:</a:t>
            </a:r>
          </a:p>
        </p:txBody>
      </p:sp>
      <p:pic>
        <p:nvPicPr>
          <p:cNvPr id="18" name="Picture 17">
            <a:extLst>
              <a:ext uri="{FF2B5EF4-FFF2-40B4-BE49-F238E27FC236}">
                <a16:creationId xmlns:a16="http://schemas.microsoft.com/office/drawing/2014/main" id="{BF9CC8F6-0B53-0044-8EF3-9C49A8A1FAA1}"/>
              </a:ext>
            </a:extLst>
          </p:cNvPr>
          <p:cNvPicPr>
            <a:picLocks noChangeAspect="1"/>
          </p:cNvPicPr>
          <p:nvPr/>
        </p:nvPicPr>
        <p:blipFill>
          <a:blip r:embed="rId6"/>
          <a:stretch>
            <a:fillRect/>
          </a:stretch>
        </p:blipFill>
        <p:spPr>
          <a:xfrm>
            <a:off x="823990" y="2532160"/>
            <a:ext cx="3639071" cy="591720"/>
          </a:xfrm>
          <a:prstGeom prst="rect">
            <a:avLst/>
          </a:prstGeom>
        </p:spPr>
      </p:pic>
      <p:sp>
        <p:nvSpPr>
          <p:cNvPr id="20" name="TextBox 19">
            <a:extLst>
              <a:ext uri="{FF2B5EF4-FFF2-40B4-BE49-F238E27FC236}">
                <a16:creationId xmlns:a16="http://schemas.microsoft.com/office/drawing/2014/main" id="{5272FEB1-000D-4E4F-ACD8-F6A5957B9B87}"/>
              </a:ext>
            </a:extLst>
          </p:cNvPr>
          <p:cNvSpPr txBox="1"/>
          <p:nvPr/>
        </p:nvSpPr>
        <p:spPr>
          <a:xfrm>
            <a:off x="4961106" y="380664"/>
            <a:ext cx="3554245"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Background</a:t>
            </a:r>
          </a:p>
        </p:txBody>
      </p:sp>
      <p:cxnSp>
        <p:nvCxnSpPr>
          <p:cNvPr id="21" name="Straight Connector 20">
            <a:extLst>
              <a:ext uri="{FF2B5EF4-FFF2-40B4-BE49-F238E27FC236}">
                <a16:creationId xmlns:a16="http://schemas.microsoft.com/office/drawing/2014/main" id="{DFEA8813-C651-6343-BF47-696B71515255}"/>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7329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674B1-92B9-B74E-9E55-26E6AD3685C3}"/>
              </a:ext>
            </a:extLst>
          </p:cNvPr>
          <p:cNvSpPr>
            <a:spLocks noGrp="1"/>
          </p:cNvSpPr>
          <p:nvPr>
            <p:ph type="title"/>
          </p:nvPr>
        </p:nvSpPr>
        <p:spPr/>
        <p:txBody>
          <a:bodyPr/>
          <a:lstStyle/>
          <a:p>
            <a:r>
              <a:rPr lang="en-US" dirty="0"/>
              <a:t>Using Kernels</a:t>
            </a:r>
          </a:p>
        </p:txBody>
      </p:sp>
      <p:sp>
        <p:nvSpPr>
          <p:cNvPr id="4" name="Slide Number Placeholder 3">
            <a:extLst>
              <a:ext uri="{FF2B5EF4-FFF2-40B4-BE49-F238E27FC236}">
                <a16:creationId xmlns:a16="http://schemas.microsoft.com/office/drawing/2014/main" id="{36514108-F145-AB42-A0DF-F7CB9547634A}"/>
              </a:ext>
            </a:extLst>
          </p:cNvPr>
          <p:cNvSpPr>
            <a:spLocks noGrp="1"/>
          </p:cNvSpPr>
          <p:nvPr>
            <p:ph type="sldNum" sz="quarter" idx="12"/>
          </p:nvPr>
        </p:nvSpPr>
        <p:spPr/>
        <p:txBody>
          <a:bodyPr/>
          <a:lstStyle/>
          <a:p>
            <a:fld id="{51F1AC64-B052-AA44-9FFA-523D4080C13E}" type="slidenum">
              <a:rPr lang="en-US" smtClean="0"/>
              <a:t>9</a:t>
            </a:fld>
            <a:endParaRPr lang="en-US"/>
          </a:p>
        </p:txBody>
      </p:sp>
      <p:sp>
        <p:nvSpPr>
          <p:cNvPr id="7" name="Content Placeholder 6">
            <a:extLst>
              <a:ext uri="{FF2B5EF4-FFF2-40B4-BE49-F238E27FC236}">
                <a16:creationId xmlns:a16="http://schemas.microsoft.com/office/drawing/2014/main" id="{8C991F3F-6777-2F4D-85D8-F2C65F804684}"/>
              </a:ext>
            </a:extLst>
          </p:cNvPr>
          <p:cNvSpPr>
            <a:spLocks noGrp="1"/>
          </p:cNvSpPr>
          <p:nvPr>
            <p:ph idx="1"/>
          </p:nvPr>
        </p:nvSpPr>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8" name="Content Placeholder 4">
            <a:extLst>
              <a:ext uri="{FF2B5EF4-FFF2-40B4-BE49-F238E27FC236}">
                <a16:creationId xmlns:a16="http://schemas.microsoft.com/office/drawing/2014/main" id="{A051F59A-46ED-FE4D-8D1C-E273AEBF2F54}"/>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9" name="Picture 8">
            <a:extLst>
              <a:ext uri="{FF2B5EF4-FFF2-40B4-BE49-F238E27FC236}">
                <a16:creationId xmlns:a16="http://schemas.microsoft.com/office/drawing/2014/main" id="{9902E8B4-5CEF-FB47-878C-0961C5CE40C8}"/>
              </a:ext>
            </a:extLst>
          </p:cNvPr>
          <p:cNvPicPr>
            <a:picLocks noChangeAspect="1"/>
          </p:cNvPicPr>
          <p:nvPr/>
        </p:nvPicPr>
        <p:blipFill>
          <a:blip r:embed="rId4"/>
          <a:stretch>
            <a:fillRect/>
          </a:stretch>
        </p:blipFill>
        <p:spPr>
          <a:xfrm>
            <a:off x="3256650" y="3291569"/>
            <a:ext cx="2630695" cy="666443"/>
          </a:xfrm>
          <a:prstGeom prst="rect">
            <a:avLst/>
          </a:prstGeom>
        </p:spPr>
      </p:pic>
      <p:sp>
        <p:nvSpPr>
          <p:cNvPr id="12" name="TextBox 11">
            <a:extLst>
              <a:ext uri="{FF2B5EF4-FFF2-40B4-BE49-F238E27FC236}">
                <a16:creationId xmlns:a16="http://schemas.microsoft.com/office/drawing/2014/main" id="{D93528D6-59FD-1C4C-B344-29415A0066E7}"/>
              </a:ext>
            </a:extLst>
          </p:cNvPr>
          <p:cNvSpPr txBox="1"/>
          <p:nvPr/>
        </p:nvSpPr>
        <p:spPr>
          <a:xfrm>
            <a:off x="4961106" y="380664"/>
            <a:ext cx="3554245" cy="261610"/>
          </a:xfrm>
          <a:prstGeom prst="rect">
            <a:avLst/>
          </a:prstGeom>
          <a:noFill/>
        </p:spPr>
        <p:txBody>
          <a:bodyPr wrap="square" rtlCol="0">
            <a:spAutoFit/>
          </a:bodyPr>
          <a:lstStyle/>
          <a:p>
            <a:pPr algn="r"/>
            <a:r>
              <a:rPr lang="en-US" sz="1050" dirty="0">
                <a:solidFill>
                  <a:schemeClr val="bg2">
                    <a:lumMod val="50000"/>
                  </a:schemeClr>
                </a:solidFill>
                <a:latin typeface="Arial" panose="020B0604020202020204" pitchFamily="34" charset="0"/>
                <a:cs typeface="Arial" panose="020B0604020202020204" pitchFamily="34" charset="0"/>
              </a:rPr>
              <a:t>Background</a:t>
            </a:r>
          </a:p>
        </p:txBody>
      </p:sp>
      <p:cxnSp>
        <p:nvCxnSpPr>
          <p:cNvPr id="11" name="Straight Connector 10">
            <a:extLst>
              <a:ext uri="{FF2B5EF4-FFF2-40B4-BE49-F238E27FC236}">
                <a16:creationId xmlns:a16="http://schemas.microsoft.com/office/drawing/2014/main" id="{3B3494A6-D6BC-6646-90DC-DD8603776488}"/>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369685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8864</TotalTime>
  <Words>5146</Words>
  <Application>Microsoft Macintosh PowerPoint</Application>
  <PresentationFormat>On-screen Show (16:9)</PresentationFormat>
  <Paragraphs>619</Paragraphs>
  <Slides>34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 Math</vt:lpstr>
      <vt:lpstr>Times New Roman</vt:lpstr>
      <vt:lpstr>2_Custom Design</vt:lpstr>
      <vt:lpstr>Novel Support Vector Machines for Diverse Learning Paradigms</vt:lpstr>
      <vt:lpstr>Agenda</vt:lpstr>
      <vt:lpstr>Motivation</vt:lpstr>
      <vt:lpstr>Multiple-Target Learning</vt:lpstr>
      <vt:lpstr>Multiple-Instance Learning</vt:lpstr>
      <vt:lpstr>Contributions</vt:lpstr>
      <vt:lpstr>Background</vt:lpstr>
      <vt:lpstr>Support Vector Classification</vt:lpstr>
      <vt:lpstr>Using Kernels</vt:lpstr>
      <vt:lpstr>Support Vector Regression</vt:lpstr>
      <vt:lpstr>Solving the SVM Problem</vt:lpstr>
      <vt:lpstr>Multi-Target SVR using Maximum Correlation Chains</vt:lpstr>
      <vt:lpstr>Multiple-Target Learning</vt:lpstr>
      <vt:lpstr>Multi-Target SVR</vt:lpstr>
      <vt:lpstr>SVR with Random Chains (SVRRC)</vt:lpstr>
      <vt:lpstr>SVR max-Correlation Chain (SVRCC)</vt:lpstr>
      <vt:lpstr>Experimental Environment</vt:lpstr>
      <vt:lpstr>Results</vt:lpstr>
      <vt:lpstr>Results</vt:lpstr>
      <vt:lpstr>MTR Conclusions</vt:lpstr>
      <vt:lpstr>Multi-Instance SVM using Bag Representatives</vt:lpstr>
      <vt:lpstr>Multi-Instance learning</vt:lpstr>
      <vt:lpstr>MIRSVM</vt:lpstr>
      <vt:lpstr>MIRSVM</vt:lpstr>
      <vt:lpstr>Comparison of MIRSVM and MISVM</vt:lpstr>
      <vt:lpstr>Experimental Environment</vt:lpstr>
      <vt:lpstr>Results</vt:lpstr>
      <vt:lpstr>Results</vt:lpstr>
      <vt:lpstr>MIL Conclusions</vt:lpstr>
      <vt:lpstr>Conclusions</vt:lpstr>
      <vt:lpstr>Conclusions</vt:lpstr>
      <vt:lpstr>Future Work</vt:lpstr>
      <vt:lpstr>Future Work</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776</cp:revision>
  <cp:lastPrinted>2018-04-16T09:12:53Z</cp:lastPrinted>
  <dcterms:created xsi:type="dcterms:W3CDTF">2018-03-13T10:23:44Z</dcterms:created>
  <dcterms:modified xsi:type="dcterms:W3CDTF">2018-08-30T18:08:09Z</dcterms:modified>
</cp:coreProperties>
</file>